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4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</p:sldIdLst>
  <p:sldSz cx="9144000" cy="6858000" type="screen4x3"/>
  <p:notesSz cx="6858000" cy="9144000"/>
  <p:embeddedFontLst>
    <p:embeddedFont>
      <p:font typeface="Lustria" panose="020B0604020202020204" charset="0"/>
      <p:regular r:id="rId45"/>
    </p:embeddedFont>
    <p:embeddedFont>
      <p:font typeface="Calibri" panose="020F0502020204030204" pitchFamily="34" charset="0"/>
      <p:regular r:id="rId46"/>
      <p:bold r:id="rId47"/>
      <p:italic r:id="rId48"/>
      <p:boldItalic r:id="rId49"/>
    </p:embeddedFont>
    <p:embeddedFont>
      <p:font typeface="Architects Daughter" panose="020B0604020202020204" charset="0"/>
      <p:regular r:id="rId50"/>
    </p:embeddedFont>
    <p:embeddedFont>
      <p:font typeface="Comic Sans MS" panose="030F0702030302020204" pitchFamily="66" charset="0"/>
      <p:regular r:id="rId51"/>
      <p:bold r:id="rId5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398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3.fntdata"/><Relationship Id="rId50" Type="http://schemas.openxmlformats.org/officeDocument/2006/relationships/font" Target="fonts/font6.fntdata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1.fntdata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52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4.fntdata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font" Target="fonts/font7.fntdata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0" name="Google Shape;10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6" name="Google Shape;10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2" name="Google Shape;112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8" name="Google Shape;118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24" name="Google Shape;12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30" name="Google Shape;13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36" name="Google Shape;136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2" name="Google Shape;142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8" name="Google Shape;148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54" name="Google Shape;154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60" name="Google Shape;160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66" name="Google Shape;166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72" name="Google Shape;172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78" name="Google Shape;178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84" name="Google Shape;184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90" name="Google Shape;190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96" name="Google Shape;196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02" name="Google Shape;202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08" name="Google Shape;208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14" name="Google Shape;214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20" name="Google Shape;220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26" name="Google Shape;226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32" name="Google Shape;232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38" name="Google Shape;238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44" name="Google Shape;244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50" name="Google Shape;250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55" name="Google Shape;255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61" name="Google Shape;261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67" name="Google Shape;267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73" name="Google Shape;273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79" name="Google Shape;279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85" name="Google Shape;285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91" name="Google Shape;291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97" name="Google Shape;297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03" name="Google Shape;303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09" name="Google Shape;309;p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17" name="Google Shape;317;p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23" name="Google Shape;323;p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29" name="Google Shape;329;p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Font typeface="Arial"/>
              <a:buNone/>
              <a:defRPr sz="3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Font typeface="Arial"/>
              <a:buNone/>
              <a:defRPr sz="2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E3BC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frm=1&amp;source=images&amp;cd=&amp;cad=rja&amp;docid=pwWJCEFBUvs8tM&amp;tbnid=jUUxn6vusFKmZM:&amp;ved=0CAUQjRw&amp;url=http://www.babington.edu.hk/rwi-early-start/&amp;ei=CcRuUrvNI9Pw0gWJtoH4Bw&amp;psig=AFQjCNGGfDdIM_stGTQr-djVjKdMIgJjkQ&amp;ust=1383077143429954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frm=1&amp;source=images&amp;cd=&amp;cad=rja&amp;docid=pwWJCEFBUvs8tM&amp;tbnid=jUUxn6vusFKmZM:&amp;ved=0CAUQjRw&amp;url=http://www.focusonphonics.co.uk/acatalog/Flashcards.html&amp;ei=pMNuUqSGIenJ0QWzsICwCA&amp;psig=AFQjCNGGfDdIM_stGTQr-djVjKdMIgJjkQ&amp;ust=1383077143429954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frm=1&amp;source=images&amp;cd=&amp;cad=rja&amp;docid=JLgdXLpKOT27kM&amp;tbnid=yp6gQ-Us6G1mnM:&amp;ved=0CAUQjRw&amp;url=http://www.word-power.co.uk/books/read-write-inc-phonics-a4-speed-sounds-cards-set-1-single-pack-I9780198467083/&amp;ei=kMRuUtPtGaLU0QWakYGwCg&amp;psig=AFQjCNGGfDdIM_stGTQr-djVjKdMIgJjkQ&amp;ust=1383077143429954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frm=1&amp;source=images&amp;cd=&amp;cad=rja&amp;docid=JLgdXLpKOT27kM&amp;tbnid=yp6gQ-Us6G1mnM:&amp;ved=0CAUQjRw&amp;url=http://www.focusonphonics.co.uk/acatalog/Read_Write_Inc._Phonics__Resources.html&amp;ei=csRuUvXyL4W70QXkoYHgCQ&amp;psig=AFQjCNGGfDdIM_stGTQr-djVjKdMIgJjkQ&amp;ust=1383077143429954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3" descr="C:\Users\rharrison\Pictures\readwriteinc-symbol1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3608" y="2780928"/>
            <a:ext cx="6980144" cy="2939008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3"/>
          <p:cNvSpPr txBox="1"/>
          <p:nvPr/>
        </p:nvSpPr>
        <p:spPr>
          <a:xfrm>
            <a:off x="1259632" y="620688"/>
            <a:ext cx="6336704" cy="17543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400"/>
              <a:buFont typeface="Arial"/>
              <a:buNone/>
            </a:pPr>
            <a:r>
              <a:rPr lang="en-GB" sz="5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Set 1 and 2 sounds</a:t>
            </a:r>
            <a:endParaRPr sz="54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4"/>
          <p:cNvSpPr txBox="1"/>
          <p:nvPr/>
        </p:nvSpPr>
        <p:spPr>
          <a:xfrm>
            <a:off x="971599" y="980728"/>
            <a:ext cx="3044423" cy="45089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700"/>
              <a:buFont typeface="Arial"/>
              <a:buNone/>
            </a:pPr>
            <a:r>
              <a:rPr lang="en-GB" sz="287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</a:t>
            </a:r>
            <a:endParaRPr sz="287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91" name="Google Shape;91;p14" descr="http://img815.imageshack.us/img815/382/msoundcard.jpg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802886" y="1196752"/>
            <a:ext cx="3657546" cy="51804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5"/>
          <p:cNvSpPr txBox="1"/>
          <p:nvPr/>
        </p:nvSpPr>
        <p:spPr>
          <a:xfrm>
            <a:off x="1763688" y="836712"/>
            <a:ext cx="2068195" cy="45089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700"/>
              <a:buFont typeface="Arial"/>
              <a:buNone/>
            </a:pPr>
            <a:r>
              <a:rPr lang="en-GB" sz="287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7" name="Google Shape;97;p15" descr="http://www.focusonphonics.co.uk/acatalog/soundcards1.jpg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l="44663"/>
          <a:stretch/>
        </p:blipFill>
        <p:spPr>
          <a:xfrm>
            <a:off x="4788024" y="510707"/>
            <a:ext cx="3528392" cy="526041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6"/>
          <p:cNvSpPr txBox="1"/>
          <p:nvPr/>
        </p:nvSpPr>
        <p:spPr>
          <a:xfrm>
            <a:off x="1475656" y="319701"/>
            <a:ext cx="2332690" cy="5386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400"/>
              <a:buFont typeface="Arial"/>
              <a:buNone/>
            </a:pPr>
            <a:r>
              <a:rPr lang="en-GB" sz="34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3" name="Google Shape;103;p16" descr="C:\Users\rharrison\AppData\Local\Microsoft\Windows\Temporary Internet Files\Content.IE5\HKRE30N0\FullSizeRender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49706" y="908720"/>
            <a:ext cx="3242545" cy="508518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7"/>
          <p:cNvSpPr txBox="1"/>
          <p:nvPr/>
        </p:nvSpPr>
        <p:spPr>
          <a:xfrm>
            <a:off x="1403648" y="929388"/>
            <a:ext cx="2347117" cy="45089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700"/>
              <a:buFont typeface="Arial"/>
              <a:buNone/>
            </a:pPr>
            <a:r>
              <a:rPr lang="en-GB" sz="287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9" name="Google Shape;109;p17" descr="C:\Users\rharrison\AppData\Local\Microsoft\Windows\Temporary Internet Files\Content.IE5\L7K40QTG\FullSizeRender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83968" y="939051"/>
            <a:ext cx="3025092" cy="46531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8"/>
          <p:cNvSpPr txBox="1"/>
          <p:nvPr/>
        </p:nvSpPr>
        <p:spPr>
          <a:xfrm>
            <a:off x="1963770" y="836712"/>
            <a:ext cx="1662635" cy="5386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400"/>
              <a:buFont typeface="Arial"/>
              <a:buNone/>
            </a:pPr>
            <a:r>
              <a:rPr lang="en-GB" sz="3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endParaRPr sz="34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5" name="Google Shape;115;p18" descr="http://images.word-power.co.uk/images/product_images/9780198467083.jpg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r="50000"/>
          <a:stretch/>
        </p:blipFill>
        <p:spPr>
          <a:xfrm>
            <a:off x="4919138" y="1009476"/>
            <a:ext cx="3316158" cy="50405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19"/>
          <p:cNvSpPr txBox="1"/>
          <p:nvPr/>
        </p:nvSpPr>
        <p:spPr>
          <a:xfrm>
            <a:off x="1979711" y="421944"/>
            <a:ext cx="1420582" cy="5386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400"/>
              <a:buFont typeface="Arial"/>
              <a:buNone/>
            </a:pPr>
            <a:r>
              <a:rPr lang="en-GB" sz="34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i</a:t>
            </a:r>
            <a:endParaRPr sz="344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21" name="Google Shape;121;p19" descr="\\cji-dc-01\staff\amanda.darbyshire\documents\My Pictures\2014-01-09 RWI\RWI 016.JPG"/>
          <p:cNvPicPr preferRelativeResize="0"/>
          <p:nvPr/>
        </p:nvPicPr>
        <p:blipFill rotWithShape="1">
          <a:blip r:embed="rId3">
            <a:alphaModFix/>
          </a:blip>
          <a:srcRect l="10717" t="3799" r="6884"/>
          <a:stretch/>
        </p:blipFill>
        <p:spPr>
          <a:xfrm>
            <a:off x="4716016" y="764704"/>
            <a:ext cx="3470045" cy="54015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0"/>
          <p:cNvSpPr txBox="1"/>
          <p:nvPr/>
        </p:nvSpPr>
        <p:spPr>
          <a:xfrm>
            <a:off x="1748003" y="9626"/>
            <a:ext cx="2494594" cy="5386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400"/>
              <a:buFont typeface="Arial"/>
              <a:buNone/>
            </a:pPr>
            <a:r>
              <a:rPr lang="en-GB" sz="34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7" name="Google Shape;127;p20" descr="\\cji-dc-01\staff\amanda.darbyshire\documents\My Pictures\2014-01-09 RWI\RWI 021.JPG"/>
          <p:cNvPicPr preferRelativeResize="0"/>
          <p:nvPr/>
        </p:nvPicPr>
        <p:blipFill rotWithShape="1">
          <a:blip r:embed="rId3">
            <a:alphaModFix/>
          </a:blip>
          <a:srcRect l="11004" t="7095" r="12436" b="2150"/>
          <a:stretch/>
        </p:blipFill>
        <p:spPr>
          <a:xfrm>
            <a:off x="4932040" y="692696"/>
            <a:ext cx="3143563" cy="49684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1"/>
          <p:cNvSpPr txBox="1"/>
          <p:nvPr/>
        </p:nvSpPr>
        <p:spPr>
          <a:xfrm>
            <a:off x="1907702" y="476672"/>
            <a:ext cx="2153154" cy="45089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700"/>
              <a:buFont typeface="Arial"/>
              <a:buNone/>
            </a:pPr>
            <a:r>
              <a:rPr lang="en-GB" sz="287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3" name="Google Shape;133;p21" descr="\\cji-dc-01\staff\amanda.darbyshire\documents\My Pictures\2014-01-09 RWI\RWI 005.JPG"/>
          <p:cNvPicPr preferRelativeResize="0"/>
          <p:nvPr/>
        </p:nvPicPr>
        <p:blipFill rotWithShape="1">
          <a:blip r:embed="rId3">
            <a:alphaModFix/>
          </a:blip>
          <a:srcRect l="11290" t="5139" r="6989"/>
          <a:stretch/>
        </p:blipFill>
        <p:spPr>
          <a:xfrm>
            <a:off x="4860032" y="840447"/>
            <a:ext cx="3133538" cy="48498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2"/>
          <p:cNvSpPr txBox="1"/>
          <p:nvPr/>
        </p:nvSpPr>
        <p:spPr>
          <a:xfrm>
            <a:off x="1763688" y="332656"/>
            <a:ext cx="2138727" cy="45089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700"/>
              <a:buFont typeface="Arial"/>
              <a:buNone/>
            </a:pPr>
            <a:r>
              <a:rPr lang="en-GB" sz="287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9" name="Google Shape;139;p22" descr="http://www.focusonphonics.co.uk/acatalog/a4set1.jpg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971735" y="1052736"/>
            <a:ext cx="3488697" cy="47969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3"/>
          <p:cNvSpPr txBox="1"/>
          <p:nvPr/>
        </p:nvSpPr>
        <p:spPr>
          <a:xfrm>
            <a:off x="1835696" y="260648"/>
            <a:ext cx="2504212" cy="5386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400"/>
              <a:buFont typeface="Arial"/>
              <a:buNone/>
            </a:pPr>
            <a:r>
              <a:rPr lang="en-GB" sz="34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o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5" name="Google Shape;145;p23" descr="\\cji-dc-01\staff\amanda.darbyshire\documents\My Pictures\2014-01-09 RWI\RWI 008.JPG"/>
          <p:cNvPicPr preferRelativeResize="0"/>
          <p:nvPr/>
        </p:nvPicPr>
        <p:blipFill rotWithShape="1">
          <a:blip r:embed="rId3">
            <a:alphaModFix/>
          </a:blip>
          <a:srcRect l="8710" t="5591" r="12437" b="2364"/>
          <a:stretch/>
        </p:blipFill>
        <p:spPr>
          <a:xfrm>
            <a:off x="4927934" y="671290"/>
            <a:ext cx="3344964" cy="52059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4"/>
          <p:cNvSpPr txBox="1"/>
          <p:nvPr/>
        </p:nvSpPr>
        <p:spPr>
          <a:xfrm>
            <a:off x="1743194" y="678841"/>
            <a:ext cx="2074607" cy="45089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700"/>
              <a:buFont typeface="Arial"/>
              <a:buNone/>
            </a:pPr>
            <a:r>
              <a:rPr lang="en-GB" sz="287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1" name="Google Shape;151;p24" descr="\\cji-dc-01\staff\amanda.darbyshire\documents\My Pictures\2014-01-09 RWI\RWI 006.JPG"/>
          <p:cNvPicPr preferRelativeResize="0"/>
          <p:nvPr/>
        </p:nvPicPr>
        <p:blipFill rotWithShape="1">
          <a:blip r:embed="rId3">
            <a:alphaModFix/>
          </a:blip>
          <a:srcRect l="8135" t="5592" r="11575"/>
          <a:stretch/>
        </p:blipFill>
        <p:spPr>
          <a:xfrm>
            <a:off x="4427984" y="692696"/>
            <a:ext cx="3264738" cy="511864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5"/>
          <p:cNvSpPr txBox="1"/>
          <p:nvPr/>
        </p:nvSpPr>
        <p:spPr>
          <a:xfrm>
            <a:off x="1763688" y="765800"/>
            <a:ext cx="1858201" cy="45089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700"/>
              <a:buFont typeface="Arial"/>
              <a:buNone/>
            </a:pPr>
            <a:r>
              <a:rPr lang="en-GB" sz="28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</a:t>
            </a:r>
            <a:endParaRPr sz="28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7" name="Google Shape;157;p25" descr="\\cji-dc-01\staff\amanda.darbyshire\documents\My Pictures\2014-01-09 RWI\RWI 010.JPG"/>
          <p:cNvPicPr preferRelativeResize="0"/>
          <p:nvPr/>
        </p:nvPicPr>
        <p:blipFill rotWithShape="1">
          <a:blip r:embed="rId3">
            <a:alphaModFix/>
          </a:blip>
          <a:srcRect l="10143" t="4300" r="12151" b="3440"/>
          <a:stretch/>
        </p:blipFill>
        <p:spPr>
          <a:xfrm>
            <a:off x="4572000" y="476672"/>
            <a:ext cx="3497026" cy="55358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26"/>
          <p:cNvSpPr txBox="1"/>
          <p:nvPr/>
        </p:nvSpPr>
        <p:spPr>
          <a:xfrm>
            <a:off x="1682991" y="908720"/>
            <a:ext cx="2098651" cy="45089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700"/>
              <a:buFont typeface="Arial"/>
              <a:buNone/>
            </a:pPr>
            <a:r>
              <a:rPr lang="en-GB" sz="287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u</a:t>
            </a:r>
            <a:endParaRPr sz="287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63" name="Google Shape;163;p26" descr="\\cji-dc-01\staff\amanda.darbyshire\documents\My Pictures\2014-01-09 RWI\RWI 012.JPG"/>
          <p:cNvPicPr preferRelativeResize="0"/>
          <p:nvPr/>
        </p:nvPicPr>
        <p:blipFill rotWithShape="1">
          <a:blip r:embed="rId3">
            <a:alphaModFix/>
          </a:blip>
          <a:srcRect l="13011" t="5899" r="8709" b="4085"/>
          <a:stretch/>
        </p:blipFill>
        <p:spPr>
          <a:xfrm>
            <a:off x="4427984" y="453400"/>
            <a:ext cx="3534818" cy="54195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27"/>
          <p:cNvSpPr txBox="1"/>
          <p:nvPr/>
        </p:nvSpPr>
        <p:spPr>
          <a:xfrm>
            <a:off x="1618258" y="908720"/>
            <a:ext cx="2367956" cy="45089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700"/>
              <a:buFont typeface="Arial"/>
              <a:buNone/>
            </a:pPr>
            <a:r>
              <a:rPr lang="en-GB" sz="287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 sz="287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69" name="Google Shape;169;p27" descr="\\cji-dc-01\staff\amanda.darbyshire\documents\My Pictures\2014-01-09 RWI\RWI 015.JPG"/>
          <p:cNvPicPr preferRelativeResize="0"/>
          <p:nvPr/>
        </p:nvPicPr>
        <p:blipFill rotWithShape="1">
          <a:blip r:embed="rId3">
            <a:alphaModFix/>
          </a:blip>
          <a:srcRect l="5483" t="12042" r="3225" b="10009"/>
          <a:stretch/>
        </p:blipFill>
        <p:spPr>
          <a:xfrm rot="5400000">
            <a:off x="3302954" y="1457686"/>
            <a:ext cx="5856232" cy="375018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8"/>
          <p:cNvSpPr txBox="1"/>
          <p:nvPr/>
        </p:nvSpPr>
        <p:spPr>
          <a:xfrm>
            <a:off x="1763688" y="908720"/>
            <a:ext cx="2055371" cy="45089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700"/>
              <a:buFont typeface="Arial"/>
              <a:buNone/>
            </a:pPr>
            <a:r>
              <a:rPr lang="en-GB" sz="287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</a:t>
            </a:r>
            <a:endParaRPr sz="287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75" name="Google Shape;175;p28" descr="\\cji-dc-01\staff\amanda.darbyshire\documents\My Pictures\2014-01-09 RWI\RWI 004.JPG"/>
          <p:cNvPicPr preferRelativeResize="0"/>
          <p:nvPr/>
        </p:nvPicPr>
        <p:blipFill rotWithShape="1">
          <a:blip r:embed="rId3">
            <a:alphaModFix/>
          </a:blip>
          <a:srcRect l="11577" t="7096" r="13582" b="4301"/>
          <a:stretch/>
        </p:blipFill>
        <p:spPr>
          <a:xfrm>
            <a:off x="4398455" y="505870"/>
            <a:ext cx="3357139" cy="52993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29"/>
          <p:cNvSpPr txBox="1"/>
          <p:nvPr/>
        </p:nvSpPr>
        <p:spPr>
          <a:xfrm>
            <a:off x="1444167" y="750321"/>
            <a:ext cx="2088232" cy="5386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400"/>
              <a:buFont typeface="Arial"/>
              <a:buNone/>
            </a:pPr>
            <a:r>
              <a:rPr lang="en-GB" sz="34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1" name="Google Shape;181;p29" descr="\\cji-dc-01\staff\amanda.darbyshire\documents\My Pictures\2014-01-09 RWI\RWI 002.JPG"/>
          <p:cNvPicPr preferRelativeResize="0"/>
          <p:nvPr/>
        </p:nvPicPr>
        <p:blipFill rotWithShape="1">
          <a:blip r:embed="rId3">
            <a:alphaModFix/>
          </a:blip>
          <a:srcRect l="7581" t="10101" r="1451" b="8815"/>
          <a:stretch/>
        </p:blipFill>
        <p:spPr>
          <a:xfrm rot="5400000">
            <a:off x="3745900" y="1614481"/>
            <a:ext cx="5418403" cy="36221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30"/>
          <p:cNvSpPr txBox="1"/>
          <p:nvPr/>
        </p:nvSpPr>
        <p:spPr>
          <a:xfrm>
            <a:off x="1907704" y="980728"/>
            <a:ext cx="1303562" cy="45089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700"/>
              <a:buFont typeface="Arial"/>
              <a:buNone/>
            </a:pPr>
            <a:r>
              <a:rPr lang="en-GB" sz="28700" b="1" i="0" u="none" strike="noStrike" cap="none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l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7" name="Google Shape;187;p30" descr="\\cji-dc-01\staff\amanda.darbyshire\documents\My Pictures\2014-01-09 RWI\RWI 007.JPG"/>
          <p:cNvPicPr preferRelativeResize="0"/>
          <p:nvPr/>
        </p:nvPicPr>
        <p:blipFill rotWithShape="1">
          <a:blip r:embed="rId3">
            <a:alphaModFix/>
          </a:blip>
          <a:srcRect l="7849" t="2454" r="8997" b="4946"/>
          <a:stretch/>
        </p:blipFill>
        <p:spPr>
          <a:xfrm>
            <a:off x="4427984" y="609731"/>
            <a:ext cx="3536463" cy="52509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31"/>
          <p:cNvSpPr txBox="1"/>
          <p:nvPr/>
        </p:nvSpPr>
        <p:spPr>
          <a:xfrm>
            <a:off x="1835696" y="980728"/>
            <a:ext cx="2310248" cy="45089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700"/>
              <a:buFont typeface="Arial"/>
              <a:buNone/>
            </a:pPr>
            <a:r>
              <a:rPr lang="en-GB" sz="287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3" name="Google Shape;193;p31" descr="\\cji-dc-01\staff\amanda.darbyshire\documents\My Pictures\2014-01-09 RWI\RWI 003.JPG"/>
          <p:cNvPicPr preferRelativeResize="0"/>
          <p:nvPr/>
        </p:nvPicPr>
        <p:blipFill rotWithShape="1">
          <a:blip r:embed="rId3">
            <a:alphaModFix/>
          </a:blip>
          <a:srcRect l="10834" t="6666" r="9570" b="1719"/>
          <a:stretch/>
        </p:blipFill>
        <p:spPr>
          <a:xfrm>
            <a:off x="4716016" y="520100"/>
            <a:ext cx="3558695" cy="54612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32"/>
          <p:cNvSpPr txBox="1"/>
          <p:nvPr/>
        </p:nvSpPr>
        <p:spPr>
          <a:xfrm>
            <a:off x="1691680" y="1215248"/>
            <a:ext cx="1952779" cy="45089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700"/>
              <a:buFont typeface="Arial"/>
              <a:buNone/>
            </a:pPr>
            <a:r>
              <a:rPr lang="en-GB" sz="287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9" name="Google Shape;199;p32" descr="\\cji-dc-01\staff\amanda.darbyshire\documents\My Pictures\2014-01-09 RWI\RWI 014.JPG"/>
          <p:cNvPicPr preferRelativeResize="0"/>
          <p:nvPr/>
        </p:nvPicPr>
        <p:blipFill rotWithShape="1">
          <a:blip r:embed="rId3">
            <a:alphaModFix/>
          </a:blip>
          <a:srcRect l="11003" t="6950" r="13297" b="4174"/>
          <a:stretch/>
        </p:blipFill>
        <p:spPr>
          <a:xfrm>
            <a:off x="4427984" y="548680"/>
            <a:ext cx="3598277" cy="563280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33"/>
          <p:cNvSpPr txBox="1"/>
          <p:nvPr/>
        </p:nvSpPr>
        <p:spPr>
          <a:xfrm>
            <a:off x="1979712" y="980728"/>
            <a:ext cx="1669047" cy="45089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700"/>
              <a:buFont typeface="Arial"/>
              <a:buNone/>
            </a:pPr>
            <a:r>
              <a:rPr lang="en-GB" sz="287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j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5" name="Google Shape;205;p33" descr="\\cji-dc-01\staff\amanda.darbyshire\documents\My Pictures\2014-01-09 RWI\RWI 013.JPG"/>
          <p:cNvPicPr preferRelativeResize="0"/>
          <p:nvPr/>
        </p:nvPicPr>
        <p:blipFill rotWithShape="1">
          <a:blip r:embed="rId3">
            <a:alphaModFix/>
          </a:blip>
          <a:srcRect l="14157" t="6452" r="9399" b="4086"/>
          <a:stretch/>
        </p:blipFill>
        <p:spPr>
          <a:xfrm>
            <a:off x="4572000" y="763561"/>
            <a:ext cx="3384376" cy="528113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34"/>
          <p:cNvSpPr txBox="1"/>
          <p:nvPr/>
        </p:nvSpPr>
        <p:spPr>
          <a:xfrm>
            <a:off x="1612517" y="548680"/>
            <a:ext cx="2329484" cy="5386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400"/>
              <a:buFont typeface="Arial"/>
              <a:buNone/>
            </a:pPr>
            <a:r>
              <a:rPr lang="en-GB" sz="344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v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1" name="Google Shape;211;p34" descr="\\cji-dc-01\staff\amanda.darbyshire\documents\My Pictures\2014-01-09 RWI\RWI 017.JPG"/>
          <p:cNvPicPr preferRelativeResize="0"/>
          <p:nvPr/>
        </p:nvPicPr>
        <p:blipFill rotWithShape="1">
          <a:blip r:embed="rId3">
            <a:alphaModFix/>
          </a:blip>
          <a:srcRect l="9570" t="6951" r="10430"/>
          <a:stretch/>
        </p:blipFill>
        <p:spPr>
          <a:xfrm>
            <a:off x="4384456" y="820780"/>
            <a:ext cx="3571920" cy="55394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5"/>
          <p:cNvSpPr txBox="1"/>
          <p:nvPr/>
        </p:nvSpPr>
        <p:spPr>
          <a:xfrm>
            <a:off x="1763687" y="908720"/>
            <a:ext cx="2534668" cy="45089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700"/>
              <a:buFont typeface="Arial"/>
              <a:buNone/>
            </a:pPr>
            <a:r>
              <a:rPr lang="en-GB" sz="28700" b="1" i="0" u="none" strike="noStrike" cap="none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7" name="Google Shape;217;p35" descr="\\cji-dc-01\staff\amanda.darbyshire\documents\My Pictures\2014-01-09 RWI\RWI 018.JPG"/>
          <p:cNvPicPr preferRelativeResize="0"/>
          <p:nvPr/>
        </p:nvPicPr>
        <p:blipFill rotWithShape="1">
          <a:blip r:embed="rId3">
            <a:alphaModFix/>
          </a:blip>
          <a:srcRect l="7848" r="10430"/>
          <a:stretch/>
        </p:blipFill>
        <p:spPr>
          <a:xfrm>
            <a:off x="4716016" y="761882"/>
            <a:ext cx="3374779" cy="550621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36"/>
          <p:cNvSpPr txBox="1"/>
          <p:nvPr/>
        </p:nvSpPr>
        <p:spPr>
          <a:xfrm>
            <a:off x="1441422" y="836712"/>
            <a:ext cx="2731838" cy="45089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700"/>
              <a:buFont typeface="Arial"/>
              <a:buNone/>
            </a:pPr>
            <a:r>
              <a:rPr lang="en-GB" sz="287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3" name="Google Shape;223;p36" descr="\\cji-dc-01\staff\amanda.darbyshire\documents\My Pictures\2014-01-09 RWI\RWI 020.JPG"/>
          <p:cNvPicPr preferRelativeResize="0"/>
          <p:nvPr/>
        </p:nvPicPr>
        <p:blipFill rotWithShape="1">
          <a:blip r:embed="rId3">
            <a:alphaModFix/>
          </a:blip>
          <a:srcRect l="9282" t="8172" r="13857" b="1935"/>
          <a:stretch/>
        </p:blipFill>
        <p:spPr>
          <a:xfrm>
            <a:off x="4716016" y="817738"/>
            <a:ext cx="3290951" cy="513202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37"/>
          <p:cNvSpPr txBox="1"/>
          <p:nvPr/>
        </p:nvSpPr>
        <p:spPr>
          <a:xfrm>
            <a:off x="1619672" y="692696"/>
            <a:ext cx="2164375" cy="45089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700"/>
              <a:buFont typeface="Arial"/>
              <a:buNone/>
            </a:pPr>
            <a:r>
              <a:rPr lang="en-GB" sz="287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z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9" name="Google Shape;229;p37" descr="\\cji-dc-01\staff\amanda.darbyshire\documents\My Pictures\2014-01-09 RWI\RWI 019.JPG"/>
          <p:cNvPicPr preferRelativeResize="0"/>
          <p:nvPr/>
        </p:nvPicPr>
        <p:blipFill rotWithShape="1">
          <a:blip r:embed="rId3">
            <a:alphaModFix/>
          </a:blip>
          <a:srcRect l="7237" t="4325" r="10601"/>
          <a:stretch/>
        </p:blipFill>
        <p:spPr>
          <a:xfrm>
            <a:off x="4572000" y="476672"/>
            <a:ext cx="3669568" cy="569748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38"/>
          <p:cNvSpPr txBox="1"/>
          <p:nvPr/>
        </p:nvSpPr>
        <p:spPr>
          <a:xfrm>
            <a:off x="1763688" y="908719"/>
            <a:ext cx="2356735" cy="45089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700"/>
              <a:buFont typeface="Arial"/>
              <a:buNone/>
            </a:pPr>
            <a:r>
              <a:rPr lang="en-GB" sz="287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x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5" name="Google Shape;235;p38" descr="\\cji-dc-01\staff\amanda.darbyshire\documents\My Pictures\2014-01-09 RWI\RWI 023.JPG"/>
          <p:cNvPicPr preferRelativeResize="0"/>
          <p:nvPr/>
        </p:nvPicPr>
        <p:blipFill rotWithShape="1">
          <a:blip r:embed="rId3">
            <a:alphaModFix/>
          </a:blip>
          <a:srcRect l="10120" t="4851" r="5793" b="3062"/>
          <a:stretch/>
        </p:blipFill>
        <p:spPr>
          <a:xfrm>
            <a:off x="4283968" y="400003"/>
            <a:ext cx="3797095" cy="55446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39"/>
          <p:cNvSpPr txBox="1"/>
          <p:nvPr/>
        </p:nvSpPr>
        <p:spPr>
          <a:xfrm>
            <a:off x="1763688" y="908719"/>
            <a:ext cx="2201244" cy="45089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700"/>
              <a:buFont typeface="Arial"/>
              <a:buNone/>
            </a:pPr>
            <a:r>
              <a:rPr lang="en-GB" sz="28700" b="1" i="0" u="none" strike="noStrike" cap="none">
                <a:solidFill>
                  <a:srgbClr val="000000"/>
                </a:solidFill>
                <a:latin typeface="Lustria"/>
                <a:ea typeface="Lustria"/>
                <a:cs typeface="Lustria"/>
                <a:sym typeface="Lustria"/>
              </a:rPr>
              <a:t>q</a:t>
            </a:r>
            <a:endParaRPr sz="28700" b="1" i="0" u="none" strike="noStrike" cap="none">
              <a:solidFill>
                <a:srgbClr val="000000"/>
              </a:solidFill>
              <a:latin typeface="Lustria"/>
              <a:ea typeface="Lustria"/>
              <a:cs typeface="Lustria"/>
              <a:sym typeface="Lustria"/>
            </a:endParaRPr>
          </a:p>
        </p:txBody>
      </p:sp>
      <p:pic>
        <p:nvPicPr>
          <p:cNvPr id="241" name="Google Shape;241;p39" descr="C:\Users\rharrison\AppData\Local\Microsoft\Windows\Temporary Internet Files\Content.IE5\ERH66WFI\FullSizeRender.jpg"/>
          <p:cNvPicPr preferRelativeResize="0"/>
          <p:nvPr/>
        </p:nvPicPr>
        <p:blipFill rotWithShape="1">
          <a:blip r:embed="rId3">
            <a:alphaModFix/>
          </a:blip>
          <a:srcRect b="2547"/>
          <a:stretch/>
        </p:blipFill>
        <p:spPr>
          <a:xfrm>
            <a:off x="4644008" y="1916832"/>
            <a:ext cx="2540767" cy="38328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40"/>
          <p:cNvSpPr txBox="1"/>
          <p:nvPr/>
        </p:nvSpPr>
        <p:spPr>
          <a:xfrm>
            <a:off x="899592" y="1196752"/>
            <a:ext cx="3446777" cy="37702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900"/>
              <a:buFont typeface="Arial"/>
              <a:buNone/>
            </a:pPr>
            <a:r>
              <a:rPr lang="en-GB" sz="239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sh</a:t>
            </a:r>
            <a:endParaRPr sz="239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7" name="Google Shape;247;p40"/>
          <p:cNvSpPr txBox="1"/>
          <p:nvPr/>
        </p:nvSpPr>
        <p:spPr>
          <a:xfrm>
            <a:off x="5220072" y="1179532"/>
            <a:ext cx="3398687" cy="37702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900"/>
              <a:buFont typeface="Arial"/>
              <a:buNone/>
            </a:pPr>
            <a:r>
              <a:rPr lang="en-GB" sz="239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</a:t>
            </a:r>
            <a:endParaRPr sz="239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41"/>
          <p:cNvSpPr txBox="1"/>
          <p:nvPr/>
        </p:nvSpPr>
        <p:spPr>
          <a:xfrm>
            <a:off x="2123728" y="1268760"/>
            <a:ext cx="3528530" cy="37702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900"/>
              <a:buFont typeface="Arial"/>
              <a:buNone/>
            </a:pPr>
            <a:r>
              <a:rPr lang="en-GB" sz="239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ch</a:t>
            </a:r>
            <a:endParaRPr sz="239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42"/>
          <p:cNvSpPr txBox="1"/>
          <p:nvPr/>
        </p:nvSpPr>
        <p:spPr>
          <a:xfrm>
            <a:off x="827584" y="1249878"/>
            <a:ext cx="3416320" cy="37702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900"/>
              <a:buFont typeface="Arial"/>
              <a:buNone/>
            </a:pPr>
            <a:r>
              <a:rPr lang="en-GB" sz="239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ng</a:t>
            </a:r>
            <a:endParaRPr sz="239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58" name="Google Shape;258;p42"/>
          <p:cNvSpPr txBox="1"/>
          <p:nvPr/>
        </p:nvSpPr>
        <p:spPr>
          <a:xfrm>
            <a:off x="4860032" y="1066381"/>
            <a:ext cx="3445174" cy="37702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900"/>
              <a:buFont typeface="Arial"/>
              <a:buNone/>
            </a:pPr>
            <a:r>
              <a:rPr lang="en-GB" sz="239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nk</a:t>
            </a:r>
            <a:endParaRPr sz="239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43"/>
          <p:cNvSpPr txBox="1"/>
          <p:nvPr/>
        </p:nvSpPr>
        <p:spPr>
          <a:xfrm>
            <a:off x="683568" y="1249878"/>
            <a:ext cx="3168352" cy="31700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0"/>
              <a:buFont typeface="Arial"/>
              <a:buNone/>
            </a:pPr>
            <a:r>
              <a:rPr lang="en-GB" sz="20000" b="1" i="0" u="none" strike="noStrike" cap="none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ay</a:t>
            </a:r>
            <a:endParaRPr sz="20000" b="1" i="0" u="none" strike="noStrike" cap="none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</p:txBody>
      </p:sp>
      <p:pic>
        <p:nvPicPr>
          <p:cNvPr id="264" name="Google Shape;264;p43" descr="\\server01\staffhome\rharrison\My Pictures\phonics\IMG_7910.JPG"/>
          <p:cNvPicPr preferRelativeResize="0"/>
          <p:nvPr/>
        </p:nvPicPr>
        <p:blipFill rotWithShape="1">
          <a:blip r:embed="rId3">
            <a:alphaModFix/>
          </a:blip>
          <a:srcRect r="3735"/>
          <a:stretch/>
        </p:blipFill>
        <p:spPr>
          <a:xfrm>
            <a:off x="4572000" y="764704"/>
            <a:ext cx="3671455" cy="508518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44"/>
          <p:cNvSpPr txBox="1"/>
          <p:nvPr/>
        </p:nvSpPr>
        <p:spPr>
          <a:xfrm>
            <a:off x="1115616" y="1249878"/>
            <a:ext cx="2736304" cy="31700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0"/>
              <a:buFont typeface="Arial"/>
              <a:buNone/>
            </a:pPr>
            <a:r>
              <a:rPr lang="en-GB" sz="200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ar</a:t>
            </a:r>
            <a:endParaRPr sz="200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70" name="Google Shape;270;p44" descr="\\server01\staffhome\rharrison\My Pictures\phonics\IMG_7911.JPG"/>
          <p:cNvPicPr preferRelativeResize="0"/>
          <p:nvPr/>
        </p:nvPicPr>
        <p:blipFill rotWithShape="1">
          <a:blip r:embed="rId3">
            <a:alphaModFix/>
          </a:blip>
          <a:srcRect l="2576" t="2459" r="5777"/>
          <a:stretch/>
        </p:blipFill>
        <p:spPr>
          <a:xfrm>
            <a:off x="4530436" y="1039090"/>
            <a:ext cx="3643746" cy="51708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45"/>
          <p:cNvSpPr txBox="1"/>
          <p:nvPr/>
        </p:nvSpPr>
        <p:spPr>
          <a:xfrm>
            <a:off x="755576" y="1266701"/>
            <a:ext cx="3456384" cy="31700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0"/>
              <a:buFont typeface="Arial"/>
              <a:buNone/>
            </a:pPr>
            <a:r>
              <a:rPr lang="en-GB" sz="200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ee</a:t>
            </a:r>
            <a:endParaRPr sz="200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76" name="Google Shape;276;p45" descr="\\server01\staffhome\rharrison\My Pictures\phonics\IMG_7914.JPG"/>
          <p:cNvPicPr preferRelativeResize="0"/>
          <p:nvPr/>
        </p:nvPicPr>
        <p:blipFill rotWithShape="1">
          <a:blip r:embed="rId3">
            <a:alphaModFix/>
          </a:blip>
          <a:srcRect l="5680" r="3255"/>
          <a:stretch/>
        </p:blipFill>
        <p:spPr>
          <a:xfrm>
            <a:off x="4499428" y="404664"/>
            <a:ext cx="3454401" cy="57606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46"/>
          <p:cNvSpPr txBox="1"/>
          <p:nvPr/>
        </p:nvSpPr>
        <p:spPr>
          <a:xfrm>
            <a:off x="1115616" y="1249878"/>
            <a:ext cx="2376264" cy="31700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0"/>
              <a:buFont typeface="Arial"/>
              <a:buNone/>
            </a:pPr>
            <a:r>
              <a:rPr lang="en-GB" sz="200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ir</a:t>
            </a:r>
            <a:endParaRPr sz="200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82" name="Google Shape;282;p46" descr="\\server01\staffhome\rharrison\My Pictures\phonics\IMG_7907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91270" y="764704"/>
            <a:ext cx="3765106" cy="502014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47"/>
          <p:cNvSpPr txBox="1"/>
          <p:nvPr/>
        </p:nvSpPr>
        <p:spPr>
          <a:xfrm>
            <a:off x="467553" y="1249875"/>
            <a:ext cx="5072700" cy="377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900"/>
              <a:buFont typeface="Arial"/>
              <a:buNone/>
            </a:pPr>
            <a:r>
              <a:rPr lang="en-GB" sz="23900" b="1" i="0" u="none" strike="noStrike" cap="none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oy</a:t>
            </a:r>
            <a:endParaRPr sz="23900" b="1" i="0" u="none" strike="noStrike" cap="none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</p:txBody>
      </p:sp>
      <p:pic>
        <p:nvPicPr>
          <p:cNvPr id="288" name="Google Shape;288;p47" descr="\\server01\staffhome\rharrison\My Pictures\phonics\IMG_7915.JPG"/>
          <p:cNvPicPr preferRelativeResize="0"/>
          <p:nvPr/>
        </p:nvPicPr>
        <p:blipFill rotWithShape="1">
          <a:blip r:embed="rId3">
            <a:alphaModFix/>
          </a:blip>
          <a:srcRect l="4080"/>
          <a:stretch/>
        </p:blipFill>
        <p:spPr>
          <a:xfrm>
            <a:off x="4644570" y="583028"/>
            <a:ext cx="3399279" cy="57982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48"/>
          <p:cNvSpPr txBox="1"/>
          <p:nvPr/>
        </p:nvSpPr>
        <p:spPr>
          <a:xfrm>
            <a:off x="395536" y="1249878"/>
            <a:ext cx="4032448" cy="37702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900"/>
              <a:buFont typeface="Arial"/>
              <a:buNone/>
            </a:pPr>
            <a:r>
              <a:rPr lang="en-GB" sz="239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ow</a:t>
            </a:r>
            <a:endParaRPr sz="239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94" name="Google Shape;294;p48" descr="\\server01\staffhome\rharrison\My Pictures\phonics\IMG_7913.JPG"/>
          <p:cNvPicPr preferRelativeResize="0"/>
          <p:nvPr/>
        </p:nvPicPr>
        <p:blipFill rotWithShape="1">
          <a:blip r:embed="rId3">
            <a:alphaModFix/>
          </a:blip>
          <a:srcRect l="5071"/>
          <a:stretch/>
        </p:blipFill>
        <p:spPr>
          <a:xfrm>
            <a:off x="5109028" y="692696"/>
            <a:ext cx="3312863" cy="53285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49"/>
          <p:cNvSpPr txBox="1"/>
          <p:nvPr/>
        </p:nvSpPr>
        <p:spPr>
          <a:xfrm>
            <a:off x="1115616" y="1249878"/>
            <a:ext cx="3168352" cy="31700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0"/>
              <a:buFont typeface="Arial"/>
              <a:buNone/>
            </a:pPr>
            <a:r>
              <a:rPr lang="en-GB" sz="200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or</a:t>
            </a:r>
            <a:endParaRPr sz="200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00" name="Google Shape;300;p49" descr="\\server01\staffhome\rharrison\My Pictures\phonics\IMG_7912.JPG"/>
          <p:cNvPicPr preferRelativeResize="0"/>
          <p:nvPr/>
        </p:nvPicPr>
        <p:blipFill rotWithShape="1">
          <a:blip r:embed="rId3">
            <a:alphaModFix/>
          </a:blip>
          <a:srcRect l="4798" t="2528" r="3504"/>
          <a:stretch/>
        </p:blipFill>
        <p:spPr>
          <a:xfrm>
            <a:off x="4613564" y="1039090"/>
            <a:ext cx="3546763" cy="502682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50"/>
          <p:cNvSpPr txBox="1"/>
          <p:nvPr/>
        </p:nvSpPr>
        <p:spPr>
          <a:xfrm>
            <a:off x="683568" y="1249878"/>
            <a:ext cx="3456384" cy="37702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900"/>
              <a:buFont typeface="Arial"/>
              <a:buNone/>
            </a:pPr>
            <a:r>
              <a:rPr lang="en-GB" sz="239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ou</a:t>
            </a:r>
            <a:endParaRPr sz="239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06" name="Google Shape;306;p50" descr="\\server01\staffhome\rharrison\My Pictures\phonics\IMG_7921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88024" y="908720"/>
            <a:ext cx="3705876" cy="49411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51"/>
          <p:cNvSpPr txBox="1"/>
          <p:nvPr/>
        </p:nvSpPr>
        <p:spPr>
          <a:xfrm>
            <a:off x="755576" y="1249878"/>
            <a:ext cx="3384376" cy="37702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900"/>
              <a:buFont typeface="Arial"/>
              <a:buNone/>
            </a:pPr>
            <a:r>
              <a:rPr lang="en-GB" sz="239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oo</a:t>
            </a:r>
            <a:endParaRPr sz="239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12" name="Google Shape;312;p51"/>
          <p:cNvSpPr/>
          <p:nvPr/>
        </p:nvSpPr>
        <p:spPr>
          <a:xfrm>
            <a:off x="1619672" y="3429000"/>
            <a:ext cx="288032" cy="432048"/>
          </a:xfrm>
          <a:prstGeom prst="ellipse">
            <a:avLst/>
          </a:prstGeom>
          <a:solidFill>
            <a:schemeClr val="accent1"/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3" name="Google Shape;313;p51"/>
          <p:cNvSpPr/>
          <p:nvPr/>
        </p:nvSpPr>
        <p:spPr>
          <a:xfrm>
            <a:off x="2843808" y="3429000"/>
            <a:ext cx="288032" cy="432048"/>
          </a:xfrm>
          <a:prstGeom prst="ellipse">
            <a:avLst/>
          </a:prstGeom>
          <a:solidFill>
            <a:schemeClr val="accent1"/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14" name="Google Shape;314;p51" descr="\\server01\staffhome\rharrison\My Pictures\phonics\IMG_7920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99992" y="828092"/>
            <a:ext cx="3901362" cy="52018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52"/>
          <p:cNvSpPr txBox="1"/>
          <p:nvPr/>
        </p:nvSpPr>
        <p:spPr>
          <a:xfrm>
            <a:off x="323528" y="1249878"/>
            <a:ext cx="3528392" cy="37702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900"/>
              <a:buFont typeface="Arial"/>
              <a:buNone/>
            </a:pPr>
            <a:r>
              <a:rPr lang="en-GB" sz="239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oo</a:t>
            </a:r>
            <a:endParaRPr sz="239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20" name="Google Shape;320;p52" descr="\\server01\staffhome\rharrison\My Pictures\phonics\IMG_7918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83968" y="404664"/>
            <a:ext cx="3759882" cy="56166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53"/>
          <p:cNvSpPr txBox="1"/>
          <p:nvPr/>
        </p:nvSpPr>
        <p:spPr>
          <a:xfrm>
            <a:off x="395536" y="1223804"/>
            <a:ext cx="4032448" cy="31700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0"/>
              <a:buFont typeface="Arial"/>
              <a:buNone/>
            </a:pPr>
            <a:r>
              <a:rPr lang="en-GB" sz="200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igh</a:t>
            </a:r>
            <a:endParaRPr sz="200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26" name="Google Shape;326;p53" descr="\\server01\staffhome\rharrison\My Pictures\phonics\IMG_7919.JPG"/>
          <p:cNvPicPr preferRelativeResize="0"/>
          <p:nvPr/>
        </p:nvPicPr>
        <p:blipFill rotWithShape="1">
          <a:blip r:embed="rId3">
            <a:alphaModFix/>
          </a:blip>
          <a:srcRect l="5868"/>
          <a:stretch/>
        </p:blipFill>
        <p:spPr>
          <a:xfrm>
            <a:off x="4949370" y="764704"/>
            <a:ext cx="3742551" cy="53012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54"/>
          <p:cNvSpPr txBox="1"/>
          <p:nvPr/>
        </p:nvSpPr>
        <p:spPr>
          <a:xfrm>
            <a:off x="395536" y="1249878"/>
            <a:ext cx="3456384" cy="31700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0"/>
              <a:buFont typeface="Arial"/>
              <a:buNone/>
            </a:pPr>
            <a:r>
              <a:rPr lang="en-GB" sz="200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air</a:t>
            </a:r>
            <a:endParaRPr sz="200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32" name="Google Shape;332;p54" descr="\\server01\staffhome\rharrison\My Pictures\phonics\IMG_7922.JPG"/>
          <p:cNvPicPr preferRelativeResize="0"/>
          <p:nvPr/>
        </p:nvPicPr>
        <p:blipFill rotWithShape="1">
          <a:blip r:embed="rId3">
            <a:alphaModFix/>
          </a:blip>
          <a:srcRect l="4811"/>
          <a:stretch/>
        </p:blipFill>
        <p:spPr>
          <a:xfrm>
            <a:off x="4760686" y="764704"/>
            <a:ext cx="3733214" cy="5400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</Words>
  <Application>Microsoft Office PowerPoint</Application>
  <PresentationFormat>On-screen Show (4:3)</PresentationFormat>
  <Paragraphs>44</Paragraphs>
  <Slides>42</Slides>
  <Notes>42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8" baseType="lpstr">
      <vt:lpstr>Lustria</vt:lpstr>
      <vt:lpstr>Arial</vt:lpstr>
      <vt:lpstr>Calibri</vt:lpstr>
      <vt:lpstr>Architects Daughter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Lisa Crook</dc:creator>
  <cp:lastModifiedBy>Lisa Crook</cp:lastModifiedBy>
  <cp:revision>1</cp:revision>
  <dcterms:modified xsi:type="dcterms:W3CDTF">2020-09-17T07:12:34Z</dcterms:modified>
</cp:coreProperties>
</file>