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0" r:id="rId3"/>
    <p:sldId id="419" r:id="rId4"/>
    <p:sldId id="404" r:id="rId5"/>
    <p:sldId id="405" r:id="rId6"/>
    <p:sldId id="420" r:id="rId7"/>
    <p:sldId id="406" r:id="rId8"/>
    <p:sldId id="276" r:id="rId9"/>
    <p:sldId id="435" r:id="rId10"/>
    <p:sldId id="431" r:id="rId11"/>
    <p:sldId id="291" r:id="rId12"/>
    <p:sldId id="417" r:id="rId13"/>
    <p:sldId id="422" r:id="rId14"/>
    <p:sldId id="421" r:id="rId15"/>
    <p:sldId id="423" r:id="rId16"/>
    <p:sldId id="294" r:id="rId17"/>
    <p:sldId id="403" r:id="rId18"/>
    <p:sldId id="407" r:id="rId19"/>
    <p:sldId id="293" r:id="rId20"/>
    <p:sldId id="429" r:id="rId21"/>
    <p:sldId id="432" r:id="rId22"/>
    <p:sldId id="408" r:id="rId23"/>
    <p:sldId id="409" r:id="rId24"/>
    <p:sldId id="401" r:id="rId25"/>
    <p:sldId id="434" r:id="rId26"/>
    <p:sldId id="285" r:id="rId27"/>
    <p:sldId id="286" r:id="rId28"/>
    <p:sldId id="289" r:id="rId29"/>
    <p:sldId id="295" r:id="rId30"/>
    <p:sldId id="410" r:id="rId31"/>
    <p:sldId id="411" r:id="rId32"/>
    <p:sldId id="413" r:id="rId33"/>
    <p:sldId id="425" r:id="rId34"/>
    <p:sldId id="426" r:id="rId35"/>
    <p:sldId id="427" r:id="rId36"/>
    <p:sldId id="424" r:id="rId37"/>
    <p:sldId id="416" r:id="rId38"/>
    <p:sldId id="412" r:id="rId39"/>
    <p:sldId id="414" r:id="rId40"/>
    <p:sldId id="433" r:id="rId41"/>
    <p:sldId id="418" r:id="rId4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639F93-4A54-4CDD-9E50-1B5EF5076B29}" v="1" dt="2026-03-04T10:26:22.8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MILLER" userId="1471039c-67ba-4a61-96ec-637925e9574d" providerId="ADAL" clId="{7C608B83-A8AF-4EEC-A241-3FB72893C0E9}"/>
    <pc:docChg chg="undo custSel addSld delSld modSld sldOrd">
      <pc:chgData name="Louise MILLER" userId="1471039c-67ba-4a61-96ec-637925e9574d" providerId="ADAL" clId="{7C608B83-A8AF-4EEC-A241-3FB72893C0E9}" dt="2026-03-04T10:29:46.400" v="674" actId="20577"/>
      <pc:docMkLst>
        <pc:docMk/>
      </pc:docMkLst>
      <pc:sldChg chg="modSp mod">
        <pc:chgData name="Louise MILLER" userId="1471039c-67ba-4a61-96ec-637925e9574d" providerId="ADAL" clId="{7C608B83-A8AF-4EEC-A241-3FB72893C0E9}" dt="2026-03-04T10:29:46.400" v="674" actId="20577"/>
        <pc:sldMkLst>
          <pc:docMk/>
          <pc:sldMk cId="110150831" sldId="401"/>
        </pc:sldMkLst>
        <pc:graphicFrameChg chg="mod modGraphic">
          <ac:chgData name="Louise MILLER" userId="1471039c-67ba-4a61-96ec-637925e9574d" providerId="ADAL" clId="{7C608B83-A8AF-4EEC-A241-3FB72893C0E9}" dt="2026-03-04T10:29:46.400" v="674" actId="20577"/>
          <ac:graphicFrameMkLst>
            <pc:docMk/>
            <pc:sldMk cId="110150831" sldId="401"/>
            <ac:graphicFrameMk id="5" creationId="{2393502B-738C-55F4-2699-4EDFE2DD4D12}"/>
          </ac:graphicFrameMkLst>
        </pc:graphicFrameChg>
        <pc:picChg chg="mod">
          <ac:chgData name="Louise MILLER" userId="1471039c-67ba-4a61-96ec-637925e9574d" providerId="ADAL" clId="{7C608B83-A8AF-4EEC-A241-3FB72893C0E9}" dt="2026-03-04T10:29:15.194" v="653" actId="1076"/>
          <ac:picMkLst>
            <pc:docMk/>
            <pc:sldMk cId="110150831" sldId="401"/>
            <ac:picMk id="6" creationId="{F520CCC4-B7B0-1464-E2B1-BCF3EFF43DD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3AFE5-F0EA-FBBF-E771-52274B5AB03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197ECAD-8A1B-74BA-EDE1-4AB885588C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F1C1A4C-50DC-52BD-E16D-25EF6DC2A51E}"/>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5" name="Footer Placeholder 4">
            <a:extLst>
              <a:ext uri="{FF2B5EF4-FFF2-40B4-BE49-F238E27FC236}">
                <a16:creationId xmlns:a16="http://schemas.microsoft.com/office/drawing/2014/main" id="{F7942A29-BED8-60DA-47B9-4E88E6C52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DDF6E2-91EA-BECE-3115-77742CDF828D}"/>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326399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5ACCB-3315-BC83-5620-C1A0E31D9A3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5BD8B30-083E-85CC-0EC4-F4275D1326D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57A3CA6-B5F2-598F-DC11-7256B2D8906D}"/>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5" name="Footer Placeholder 4">
            <a:extLst>
              <a:ext uri="{FF2B5EF4-FFF2-40B4-BE49-F238E27FC236}">
                <a16:creationId xmlns:a16="http://schemas.microsoft.com/office/drawing/2014/main" id="{492B7DBF-C3E1-5D5F-3D8E-3C2B1FC6B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B784C3-24B4-ACFB-795F-4BB476EE4DCC}"/>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3854242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BA003-069F-2F89-4AA5-F12D8E8D84D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0020D69-CEF9-5D6F-400A-E2D3E56C7E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225AD87-DA3C-2F2F-2202-6819C98DAF84}"/>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5" name="Footer Placeholder 4">
            <a:extLst>
              <a:ext uri="{FF2B5EF4-FFF2-40B4-BE49-F238E27FC236}">
                <a16:creationId xmlns:a16="http://schemas.microsoft.com/office/drawing/2014/main" id="{E447FB38-CBEB-2EE9-F109-2EC84F90EB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7A2987-62C0-DB09-6600-7222056FD5C0}"/>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19361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2ABFD-F116-E2F9-A8FC-BAB4C168229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0F983A0-46B3-69D4-3D3E-E5824878811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7BC02B6-4A4F-2CF0-85BF-AD3D56454F6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3CB67D8-4918-E22B-A662-80A6907C46CB}"/>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6" name="Footer Placeholder 5">
            <a:extLst>
              <a:ext uri="{FF2B5EF4-FFF2-40B4-BE49-F238E27FC236}">
                <a16:creationId xmlns:a16="http://schemas.microsoft.com/office/drawing/2014/main" id="{F3884F8C-AF21-5739-652D-2417C77D0B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0E395C-F4D6-152F-0A73-A5712282EE54}"/>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2432890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396CF-6DEB-1686-6BE6-6A62C274537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F139A79-BB0F-DC95-376E-2ECB09B3D5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61CC49B-8E35-3965-C495-4BEC1FBB9BB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B9082C4-2CF1-8B0D-759E-79BC30FD98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B6393E-744A-DD18-1A7F-794FD0FEA0B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D295206-5A8F-2C7A-B4E1-CDEC601C75C8}"/>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8" name="Footer Placeholder 7">
            <a:extLst>
              <a:ext uri="{FF2B5EF4-FFF2-40B4-BE49-F238E27FC236}">
                <a16:creationId xmlns:a16="http://schemas.microsoft.com/office/drawing/2014/main" id="{5AA554C0-26EC-A285-74E1-15A4C75831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FF3947-19B1-8D9F-2C14-01D53C913A29}"/>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2258103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7B664-C155-0CCF-CA13-17720E55A15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6161D10-7401-BD26-B640-B543570740BD}"/>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4" name="Footer Placeholder 3">
            <a:extLst>
              <a:ext uri="{FF2B5EF4-FFF2-40B4-BE49-F238E27FC236}">
                <a16:creationId xmlns:a16="http://schemas.microsoft.com/office/drawing/2014/main" id="{18B0F407-AE49-0FD2-100E-EC55E2B06C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B3641DE-BF17-4EAE-8B1C-102242A87065}"/>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3824451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4255E8-9CF4-37C1-123C-442AC04A955E}"/>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3" name="Footer Placeholder 2">
            <a:extLst>
              <a:ext uri="{FF2B5EF4-FFF2-40B4-BE49-F238E27FC236}">
                <a16:creationId xmlns:a16="http://schemas.microsoft.com/office/drawing/2014/main" id="{D236FFA6-3A86-EE7E-501B-B28F39B1A1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C09D3E-8085-CC8F-B307-2A924D4BEC1A}"/>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355025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15FE9-36BF-E6BE-84AD-04AA8463D5B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B4FC8BA-B7D1-88F6-6248-65E3757BB4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93C83B3-EDBD-B27A-3F0B-6C7AB761E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EA94C2B-1735-EBB8-D910-7A6C582DD7DD}"/>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6" name="Footer Placeholder 5">
            <a:extLst>
              <a:ext uri="{FF2B5EF4-FFF2-40B4-BE49-F238E27FC236}">
                <a16:creationId xmlns:a16="http://schemas.microsoft.com/office/drawing/2014/main" id="{6FE391CF-1DFC-3912-02FC-84C929F3CD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65557F-17C4-AD97-DA74-F46C720A9950}"/>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3503850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D0B44-C4BD-F1E0-0A7D-392FBC55534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17A431A-56DC-9FA8-10CC-80630F721D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375BB1-C519-EFA1-50C4-888FB57CC1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7CA43F2-7323-0231-2CC1-E411EFBAAFBA}"/>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6" name="Footer Placeholder 5">
            <a:extLst>
              <a:ext uri="{FF2B5EF4-FFF2-40B4-BE49-F238E27FC236}">
                <a16:creationId xmlns:a16="http://schemas.microsoft.com/office/drawing/2014/main" id="{CEE3183D-7800-76A8-AB2D-80D94A2C4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7E06F2-6368-2F5A-51DF-B605C9E4E530}"/>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776476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C170D-258F-1F9E-F369-899E0D2F466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33F1A75-93C5-447E-EF2D-71E4E7B4EFD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BDDB98-D738-F035-294D-2C3824A5EB62}"/>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5" name="Footer Placeholder 4">
            <a:extLst>
              <a:ext uri="{FF2B5EF4-FFF2-40B4-BE49-F238E27FC236}">
                <a16:creationId xmlns:a16="http://schemas.microsoft.com/office/drawing/2014/main" id="{CAAA01E5-0197-EB38-3EBA-FE24D47BFB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A507BC-8B7B-50E5-8D4E-A8A7460BE569}"/>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632042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295CCD-1D50-6EB0-627C-73D09D1CD85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7BB71EE-895D-252F-4D3D-D646EB78B02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D6058A7-5107-217F-0C0B-8968B4C545C6}"/>
              </a:ext>
            </a:extLst>
          </p:cNvPr>
          <p:cNvSpPr>
            <a:spLocks noGrp="1"/>
          </p:cNvSpPr>
          <p:nvPr>
            <p:ph type="dt" sz="half" idx="10"/>
          </p:nvPr>
        </p:nvSpPr>
        <p:spPr/>
        <p:txBody>
          <a:bodyPr/>
          <a:lstStyle/>
          <a:p>
            <a:fld id="{A3BD94BC-CFC8-48DE-8CF7-13B226F03DC2}" type="datetimeFigureOut">
              <a:rPr lang="en-GB" smtClean="0"/>
              <a:t>04/03/2026</a:t>
            </a:fld>
            <a:endParaRPr lang="en-GB"/>
          </a:p>
        </p:txBody>
      </p:sp>
      <p:sp>
        <p:nvSpPr>
          <p:cNvPr id="5" name="Footer Placeholder 4">
            <a:extLst>
              <a:ext uri="{FF2B5EF4-FFF2-40B4-BE49-F238E27FC236}">
                <a16:creationId xmlns:a16="http://schemas.microsoft.com/office/drawing/2014/main" id="{65D1C0CC-96BA-6C66-10D2-41DFB5456E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0989F-8139-1B1E-B87D-D34969C3584B}"/>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888730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03CD19-0343-48E0-BA3A-555C547836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78E9131-59DB-37AE-3E67-005E61C669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E145297-F068-07AC-9E68-A11042BE2D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3BD94BC-CFC8-48DE-8CF7-13B226F03DC2}" type="datetimeFigureOut">
              <a:rPr lang="en-GB" smtClean="0"/>
              <a:t>04/03/2026</a:t>
            </a:fld>
            <a:endParaRPr lang="en-GB"/>
          </a:p>
        </p:txBody>
      </p:sp>
      <p:sp>
        <p:nvSpPr>
          <p:cNvPr id="5" name="Footer Placeholder 4">
            <a:extLst>
              <a:ext uri="{FF2B5EF4-FFF2-40B4-BE49-F238E27FC236}">
                <a16:creationId xmlns:a16="http://schemas.microsoft.com/office/drawing/2014/main" id="{34229C70-60DE-CAF4-6296-E7D4064137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62B4EFD-361D-E3B9-110D-DB0044A9F0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21DE366-90BA-4279-AE3A-688AA1ECFE68}" type="slidenum">
              <a:rPr lang="en-GB" smtClean="0"/>
              <a:t>‹#›</a:t>
            </a:fld>
            <a:endParaRPr lang="en-GB"/>
          </a:p>
        </p:txBody>
      </p:sp>
    </p:spTree>
    <p:extLst>
      <p:ext uri="{BB962C8B-B14F-4D97-AF65-F5344CB8AC3E}">
        <p14:creationId xmlns:p14="http://schemas.microsoft.com/office/powerpoint/2010/main" val="4125225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18.jpg"/><Relationship Id="rId4" Type="http://schemas.openxmlformats.org/officeDocument/2006/relationships/image" Target="../media/image17.jp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26.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png"/><Relationship Id="rId2" Type="http://schemas.openxmlformats.org/officeDocument/2006/relationships/image" Target="../media/image26.png"/><Relationship Id="rId16"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jpg"/></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B5266-DF3F-4FC8-59A7-A73232BB04D6}"/>
              </a:ext>
            </a:extLst>
          </p:cNvPr>
          <p:cNvSpPr>
            <a:spLocks noGrp="1"/>
          </p:cNvSpPr>
          <p:nvPr>
            <p:ph type="ctrTitle"/>
          </p:nvPr>
        </p:nvSpPr>
        <p:spPr>
          <a:xfrm>
            <a:off x="6590662" y="4572742"/>
            <a:ext cx="4805996" cy="1297115"/>
          </a:xfrm>
        </p:spPr>
        <p:txBody>
          <a:bodyPr anchor="t">
            <a:normAutofit/>
          </a:bodyPr>
          <a:lstStyle/>
          <a:p>
            <a:pPr algn="l"/>
            <a:r>
              <a:rPr lang="en-GB" sz="3400" dirty="0">
                <a:solidFill>
                  <a:schemeClr val="tx2"/>
                </a:solidFill>
              </a:rPr>
              <a:t>Brookfield Junior Academy</a:t>
            </a:r>
            <a:br>
              <a:rPr lang="en-GB" sz="3400" dirty="0">
                <a:solidFill>
                  <a:schemeClr val="tx2"/>
                </a:solidFill>
              </a:rPr>
            </a:br>
            <a:endParaRPr lang="en-GB" sz="3400" dirty="0">
              <a:solidFill>
                <a:schemeClr val="tx2"/>
              </a:solidFill>
            </a:endParaRPr>
          </a:p>
        </p:txBody>
      </p:sp>
      <p:sp>
        <p:nvSpPr>
          <p:cNvPr id="3" name="Subtitle 2">
            <a:extLst>
              <a:ext uri="{FF2B5EF4-FFF2-40B4-BE49-F238E27FC236}">
                <a16:creationId xmlns:a16="http://schemas.microsoft.com/office/drawing/2014/main" id="{CA5ECA4E-F134-0674-358A-19CD75D2BA4F}"/>
              </a:ext>
            </a:extLst>
          </p:cNvPr>
          <p:cNvSpPr>
            <a:spLocks noGrp="1"/>
          </p:cNvSpPr>
          <p:nvPr>
            <p:ph type="subTitle" idx="1"/>
          </p:nvPr>
        </p:nvSpPr>
        <p:spPr>
          <a:xfrm>
            <a:off x="6590662" y="3429000"/>
            <a:ext cx="4805691" cy="838831"/>
          </a:xfrm>
        </p:spPr>
        <p:txBody>
          <a:bodyPr anchor="b">
            <a:noAutofit/>
          </a:bodyPr>
          <a:lstStyle/>
          <a:p>
            <a:pPr algn="l"/>
            <a:r>
              <a:rPr lang="en-GB" sz="4800" dirty="0">
                <a:solidFill>
                  <a:schemeClr val="tx2"/>
                </a:solidFill>
              </a:rPr>
              <a:t>Personal Development</a:t>
            </a:r>
          </a:p>
        </p:txBody>
      </p:sp>
      <p:pic>
        <p:nvPicPr>
          <p:cNvPr id="1026" name="Picture 2">
            <a:extLst>
              <a:ext uri="{FF2B5EF4-FFF2-40B4-BE49-F238E27FC236}">
                <a16:creationId xmlns:a16="http://schemas.microsoft.com/office/drawing/2014/main" id="{F6EE6910-30DC-A3A8-EDAA-575D9FC452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0789" y="5534025"/>
            <a:ext cx="2638425" cy="13239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240EF61-30B1-09E5-386F-AB42211E3E36}"/>
              </a:ext>
            </a:extLst>
          </p:cNvPr>
          <p:cNvPicPr>
            <a:picLocks noChangeAspect="1"/>
          </p:cNvPicPr>
          <p:nvPr/>
        </p:nvPicPr>
        <p:blipFill>
          <a:blip r:embed="rId3">
            <a:extLst>
              <a:ext uri="{28A0092B-C50C-407E-A947-70E740481C1C}">
                <a14:useLocalDpi xmlns:a14="http://schemas.microsoft.com/office/drawing/2010/main" val="0"/>
              </a:ext>
            </a:extLst>
          </a:blip>
          <a:srcRect l="65450" t="-2912"/>
          <a:stretch>
            <a:fillRect/>
          </a:stretch>
        </p:blipFill>
        <p:spPr>
          <a:xfrm>
            <a:off x="210773" y="0"/>
            <a:ext cx="4525172" cy="5776669"/>
          </a:xfrm>
          <a:prstGeom prst="rect">
            <a:avLst/>
          </a:prstGeom>
        </p:spPr>
      </p:pic>
    </p:spTree>
    <p:extLst>
      <p:ext uri="{BB962C8B-B14F-4D97-AF65-F5344CB8AC3E}">
        <p14:creationId xmlns:p14="http://schemas.microsoft.com/office/powerpoint/2010/main" val="63807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2E0E8E-0C52-B7EC-D041-0751B9980D3B}"/>
              </a:ext>
            </a:extLst>
          </p:cNvPr>
          <p:cNvSpPr>
            <a:spLocks noGrp="1"/>
          </p:cNvSpPr>
          <p:nvPr>
            <p:ph type="title"/>
          </p:nvPr>
        </p:nvSpPr>
        <p:spPr>
          <a:xfrm>
            <a:off x="285059" y="95538"/>
            <a:ext cx="5323715" cy="1642970"/>
          </a:xfrm>
        </p:spPr>
        <p:txBody>
          <a:bodyPr anchor="b">
            <a:normAutofit/>
          </a:bodyPr>
          <a:lstStyle/>
          <a:p>
            <a:r>
              <a:rPr lang="en-GB" sz="4000" dirty="0"/>
              <a:t>Personal Development Overview</a:t>
            </a:r>
          </a:p>
        </p:txBody>
      </p:sp>
      <p:sp>
        <p:nvSpPr>
          <p:cNvPr id="3" name="Content Placeholder 2">
            <a:extLst>
              <a:ext uri="{FF2B5EF4-FFF2-40B4-BE49-F238E27FC236}">
                <a16:creationId xmlns:a16="http://schemas.microsoft.com/office/drawing/2014/main" id="{6672C06F-57ED-88DA-FF32-FDD23182CC43}"/>
              </a:ext>
            </a:extLst>
          </p:cNvPr>
          <p:cNvSpPr>
            <a:spLocks noGrp="1"/>
          </p:cNvSpPr>
          <p:nvPr>
            <p:ph idx="1"/>
          </p:nvPr>
        </p:nvSpPr>
        <p:spPr>
          <a:xfrm>
            <a:off x="167461" y="1834046"/>
            <a:ext cx="7955872" cy="4566321"/>
          </a:xfrm>
        </p:spPr>
        <p:txBody>
          <a:bodyPr anchor="t">
            <a:noAutofit/>
          </a:bodyPr>
          <a:lstStyle/>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Our curriculum extends far beyond the academic, to allow pupils to develop in many diverse aspects of life.</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This is encapsulated in our Personal Development </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Curriculum.</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We aim to ensure that, over their time at Brookfield Primary Academy, learners receive a Personal Development </a:t>
            </a:r>
            <a:r>
              <a:rPr lang="en-US" sz="2400" dirty="0" err="1">
                <a:ea typeface="Times New Roman" panose="02020603050405020304" pitchFamily="18" charset="0"/>
                <a:cs typeface="Times New Roman" panose="02020603050405020304" pitchFamily="18" charset="0"/>
              </a:rPr>
              <a:t>programme</a:t>
            </a:r>
            <a:r>
              <a:rPr lang="en-US" sz="2400" dirty="0">
                <a:ea typeface="Times New Roman" panose="02020603050405020304" pitchFamily="18" charset="0"/>
                <a:cs typeface="Times New Roman" panose="02020603050405020304" pitchFamily="18" charset="0"/>
              </a:rPr>
              <a:t> that gives them the knowledge that they need to make decisions, to strengthen them personally and to allow them to develop their character and personality. </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We provide these rich experiences in a coherently planned way, in the curriculum and through extra-curricular activities.</a:t>
            </a:r>
          </a:p>
        </p:txBody>
      </p:sp>
      <p:sp>
        <p:nvSpPr>
          <p:cNvPr id="13" name="Rectangle 1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0DE01A0B-E9C6-08C5-47B1-54BC1F49F7FA}"/>
              </a:ext>
            </a:extLst>
          </p:cNvPr>
          <p:cNvPicPr>
            <a:picLocks noChangeAspect="1"/>
          </p:cNvPicPr>
          <p:nvPr/>
        </p:nvPicPr>
        <p:blipFill>
          <a:blip r:embed="rId2"/>
          <a:stretch>
            <a:fillRect/>
          </a:stretch>
        </p:blipFill>
        <p:spPr>
          <a:xfrm>
            <a:off x="8123333" y="664306"/>
            <a:ext cx="3813144" cy="5071731"/>
          </a:xfrm>
          <a:prstGeom prst="rect">
            <a:avLst/>
          </a:prstGeom>
        </p:spPr>
      </p:pic>
    </p:spTree>
    <p:extLst>
      <p:ext uri="{BB962C8B-B14F-4D97-AF65-F5344CB8AC3E}">
        <p14:creationId xmlns:p14="http://schemas.microsoft.com/office/powerpoint/2010/main" val="4068646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9A7541-9984-878C-985A-3D122B5D8D52}"/>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F137FD1-0019-7925-0656-5BE1657B3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C4EA7E-83D6-1B23-88D6-325021B58E66}"/>
              </a:ext>
            </a:extLst>
          </p:cNvPr>
          <p:cNvSpPr>
            <a:spLocks noGrp="1"/>
          </p:cNvSpPr>
          <p:nvPr>
            <p:ph type="title"/>
          </p:nvPr>
        </p:nvSpPr>
        <p:spPr>
          <a:xfrm>
            <a:off x="75263" y="79654"/>
            <a:ext cx="7381074" cy="829427"/>
          </a:xfrm>
        </p:spPr>
        <p:txBody>
          <a:bodyPr anchor="b">
            <a:normAutofit/>
          </a:bodyPr>
          <a:lstStyle/>
          <a:p>
            <a:r>
              <a:rPr lang="en-GB" sz="4000" dirty="0"/>
              <a:t>Personal Development Overview</a:t>
            </a:r>
          </a:p>
        </p:txBody>
      </p:sp>
      <p:sp>
        <p:nvSpPr>
          <p:cNvPr id="13" name="Rectangle 12">
            <a:extLst>
              <a:ext uri="{FF2B5EF4-FFF2-40B4-BE49-F238E27FC236}">
                <a16:creationId xmlns:a16="http://schemas.microsoft.com/office/drawing/2014/main" id="{B62D37C4-B49D-E644-06FD-0C864B8AD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E3358C5-F578-B0EF-F252-58AE612A8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146CB167-7B1F-F164-7A69-37A45741DC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48FC760-C4C7-CC6A-1B0F-EBEF00F6C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DDEEC2E7-25E3-A782-71F7-9C933F082111}"/>
              </a:ext>
            </a:extLst>
          </p:cNvPr>
          <p:cNvPicPr>
            <a:picLocks noChangeAspect="1"/>
          </p:cNvPicPr>
          <p:nvPr/>
        </p:nvPicPr>
        <p:blipFill>
          <a:blip r:embed="rId2"/>
          <a:stretch>
            <a:fillRect/>
          </a:stretch>
        </p:blipFill>
        <p:spPr>
          <a:xfrm>
            <a:off x="7254660" y="909081"/>
            <a:ext cx="3813144" cy="5071731"/>
          </a:xfrm>
          <a:prstGeom prst="rect">
            <a:avLst/>
          </a:prstGeom>
        </p:spPr>
      </p:pic>
      <p:sp>
        <p:nvSpPr>
          <p:cNvPr id="5" name="TextBox 4">
            <a:extLst>
              <a:ext uri="{FF2B5EF4-FFF2-40B4-BE49-F238E27FC236}">
                <a16:creationId xmlns:a16="http://schemas.microsoft.com/office/drawing/2014/main" id="{7FDF47CC-A794-BB00-E163-4B03B4AA1A6B}"/>
              </a:ext>
            </a:extLst>
          </p:cNvPr>
          <p:cNvSpPr txBox="1"/>
          <p:nvPr/>
        </p:nvSpPr>
        <p:spPr>
          <a:xfrm>
            <a:off x="88967" y="1072514"/>
            <a:ext cx="7959401" cy="3190617"/>
          </a:xfrm>
          <a:prstGeom prst="rect">
            <a:avLst/>
          </a:prstGeom>
          <a:noFill/>
        </p:spPr>
        <p:txBody>
          <a:bodyPr wrap="square">
            <a:spAutoFit/>
          </a:bodyPr>
          <a:lstStyle/>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At Brookfield, there are four key drivers that underpin our Personal Development approach:</a:t>
            </a:r>
          </a:p>
          <a:p>
            <a:pPr marR="0" lvl="0" indent="0" defTabSz="914400" rtl="0" eaLnBrk="1" fontAlgn="auto" latinLnBrk="0" hangingPunct="1">
              <a:spcBef>
                <a:spcPts val="0"/>
              </a:spcBef>
              <a:spcAft>
                <a:spcPts val="800"/>
              </a:spcAft>
              <a:buClrTx/>
              <a:buSzTx/>
              <a:buNone/>
              <a:tabLst/>
              <a:defRPr/>
            </a:pPr>
            <a:endParaRPr lang="en-US" sz="2400" dirty="0">
              <a:ea typeface="Times New Roman" panose="02020603050405020304" pitchFamily="18" charset="0"/>
              <a:cs typeface="Times New Roman" panose="02020603050405020304" pitchFamily="18" charset="0"/>
            </a:endParaRP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Healthy &amp; safe behaviours</a:t>
            </a: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Awareness of the world</a:t>
            </a: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Character development</a:t>
            </a: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British Values </a:t>
            </a:r>
          </a:p>
        </p:txBody>
      </p:sp>
    </p:spTree>
    <p:extLst>
      <p:ext uri="{BB962C8B-B14F-4D97-AF65-F5344CB8AC3E}">
        <p14:creationId xmlns:p14="http://schemas.microsoft.com/office/powerpoint/2010/main" val="2682065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42DFDB8-5D8E-6075-8923-888C3FA10970}"/>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2B337CD-4D06-9435-597C-7734183C7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03377E-BB8D-C5E6-EF8A-74883CDB40C7}"/>
              </a:ext>
            </a:extLst>
          </p:cNvPr>
          <p:cNvSpPr>
            <a:spLocks noGrp="1"/>
          </p:cNvSpPr>
          <p:nvPr>
            <p:ph type="title"/>
          </p:nvPr>
        </p:nvSpPr>
        <p:spPr>
          <a:xfrm>
            <a:off x="75263" y="79654"/>
            <a:ext cx="7381074" cy="829427"/>
          </a:xfrm>
        </p:spPr>
        <p:txBody>
          <a:bodyPr anchor="b">
            <a:normAutofit/>
          </a:bodyPr>
          <a:lstStyle/>
          <a:p>
            <a:r>
              <a:rPr lang="en-GB" sz="4000" dirty="0"/>
              <a:t>Personal Development Overview</a:t>
            </a:r>
          </a:p>
        </p:txBody>
      </p:sp>
      <p:sp>
        <p:nvSpPr>
          <p:cNvPr id="13" name="Rectangle 12">
            <a:extLst>
              <a:ext uri="{FF2B5EF4-FFF2-40B4-BE49-F238E27FC236}">
                <a16:creationId xmlns:a16="http://schemas.microsoft.com/office/drawing/2014/main" id="{96809BC7-FDF1-5D06-2A35-908E5B7EF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BAE025D-3910-01AE-1B53-51DB6A570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D2FC19D-3054-6638-33AF-698FB5E1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38C30FDB-7E96-726E-5A8F-B3567B0B9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1C7D84F6-CA76-516F-8EBE-1BF47D34E7AB}"/>
              </a:ext>
            </a:extLst>
          </p:cNvPr>
          <p:cNvPicPr>
            <a:picLocks noChangeAspect="1"/>
          </p:cNvPicPr>
          <p:nvPr/>
        </p:nvPicPr>
        <p:blipFill>
          <a:blip r:embed="rId2"/>
          <a:stretch>
            <a:fillRect/>
          </a:stretch>
        </p:blipFill>
        <p:spPr>
          <a:xfrm>
            <a:off x="7254660" y="909081"/>
            <a:ext cx="3813144" cy="5071731"/>
          </a:xfrm>
          <a:prstGeom prst="rect">
            <a:avLst/>
          </a:prstGeom>
        </p:spPr>
      </p:pic>
      <p:sp>
        <p:nvSpPr>
          <p:cNvPr id="5" name="TextBox 4">
            <a:extLst>
              <a:ext uri="{FF2B5EF4-FFF2-40B4-BE49-F238E27FC236}">
                <a16:creationId xmlns:a16="http://schemas.microsoft.com/office/drawing/2014/main" id="{09D49B2E-5AFB-5005-3013-435FBA3B4BD9}"/>
              </a:ext>
            </a:extLst>
          </p:cNvPr>
          <p:cNvSpPr txBox="1"/>
          <p:nvPr/>
        </p:nvSpPr>
        <p:spPr>
          <a:xfrm>
            <a:off x="88968" y="1072514"/>
            <a:ext cx="7577166" cy="5570756"/>
          </a:xfrm>
          <a:prstGeom prst="rect">
            <a:avLst/>
          </a:prstGeom>
          <a:noFill/>
        </p:spPr>
        <p:txBody>
          <a:bodyPr wrap="square">
            <a:spAutoFit/>
          </a:bodyPr>
          <a:lstStyle/>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Healthy &amp; safe behaviours include our PSHE curriculum, Relationship Education, Sex Education, Physical Health, Mental Wellbeing and Wider Aspects of Safety.</a:t>
            </a:r>
          </a:p>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Awareness of the world includes Economic Understanding, Understanding Media and Technology and Spiritual, Moral, Social and Cultural development, the Global Curriculum.</a:t>
            </a:r>
          </a:p>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Character development includes development of children’s own character and personality, children’s behaviour and wider opportunities for children to engage with.</a:t>
            </a:r>
          </a:p>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British Values includes Democracy, Rule of Law, Respect &amp; Tolerance and Individual Liberty.</a:t>
            </a:r>
            <a:endParaRPr lang="en-GB" sz="2400" dirty="0"/>
          </a:p>
        </p:txBody>
      </p:sp>
    </p:spTree>
    <p:extLst>
      <p:ext uri="{BB962C8B-B14F-4D97-AF65-F5344CB8AC3E}">
        <p14:creationId xmlns:p14="http://schemas.microsoft.com/office/powerpoint/2010/main" val="44895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E446A6-363D-7FF6-11A8-CA181FFE3150}"/>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D121B39-EDFB-9B29-A1C4-EF402FAD74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24160AD-AACD-6666-4CD3-8E8259A9A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1E6775F-041B-61D8-DC9D-2E3FAAE35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FBE4362-EFB0-3145-0558-B9942E6DB2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E49BD6F7-0DBE-B273-5619-212C90AC1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C02FBE2B-A134-7966-7F71-604218572094}"/>
              </a:ext>
            </a:extLst>
          </p:cNvPr>
          <p:cNvPicPr>
            <a:picLocks noChangeAspect="1"/>
          </p:cNvPicPr>
          <p:nvPr/>
        </p:nvPicPr>
        <p:blipFill>
          <a:blip r:embed="rId2"/>
          <a:stretch>
            <a:fillRect/>
          </a:stretch>
        </p:blipFill>
        <p:spPr>
          <a:xfrm>
            <a:off x="7666133" y="1189300"/>
            <a:ext cx="3813144" cy="5071731"/>
          </a:xfrm>
          <a:prstGeom prst="rect">
            <a:avLst/>
          </a:prstGeom>
        </p:spPr>
      </p:pic>
      <p:sp>
        <p:nvSpPr>
          <p:cNvPr id="5" name="TextBox 4">
            <a:extLst>
              <a:ext uri="{FF2B5EF4-FFF2-40B4-BE49-F238E27FC236}">
                <a16:creationId xmlns:a16="http://schemas.microsoft.com/office/drawing/2014/main" id="{295C6754-C61E-7315-4645-8B9C26749258}"/>
              </a:ext>
            </a:extLst>
          </p:cNvPr>
          <p:cNvSpPr txBox="1"/>
          <p:nvPr/>
        </p:nvSpPr>
        <p:spPr>
          <a:xfrm>
            <a:off x="-23854" y="245517"/>
            <a:ext cx="8147187" cy="3693319"/>
          </a:xfrm>
          <a:prstGeom prst="rect">
            <a:avLst/>
          </a:prstGeom>
          <a:noFill/>
        </p:spPr>
        <p:txBody>
          <a:bodyPr wrap="square">
            <a:spAutoFit/>
          </a:bodyPr>
          <a:lstStyle/>
          <a:p>
            <a:r>
              <a:rPr lang="en-GB" sz="2400" b="1" dirty="0"/>
              <a:t>Focus for Personal Development: Creating Well-Rounded Pupils Ready for Society</a:t>
            </a:r>
          </a:p>
          <a:p>
            <a:endParaRPr lang="en-GB" sz="2400" dirty="0"/>
          </a:p>
          <a:p>
            <a:r>
              <a:rPr lang="en-GB" sz="2400" dirty="0"/>
              <a:t>At Brookfield Primary Academy, our aim is to provide every child with the knowledge, skills, and experiences to thrive as confident, respectful, and responsible members of society. Personal development underpins our whole-school ethos and ensures pupils leave us as well-rounded individuals prepared for the next stage of education and beyond.</a:t>
            </a:r>
          </a:p>
          <a:p>
            <a:endParaRPr lang="en-GB" dirty="0"/>
          </a:p>
        </p:txBody>
      </p:sp>
    </p:spTree>
    <p:extLst>
      <p:ext uri="{BB962C8B-B14F-4D97-AF65-F5344CB8AC3E}">
        <p14:creationId xmlns:p14="http://schemas.microsoft.com/office/powerpoint/2010/main" val="3282398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93DB72C-9440-F429-F2F1-1A260DCA0F84}"/>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B8AEFCD-DC94-5A20-83CC-EB4EEAFB0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C655817-7B17-4AD6-EC78-2E68E8A7A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3F4C14C-0851-8F02-39B5-A8B699F120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BEA41C27-E503-DECD-ACBC-57A15358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542DFB3C-1B47-3F3C-2505-0750351BEE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D029D4D2-698E-9193-65EB-1F25B0D128E9}"/>
              </a:ext>
            </a:extLst>
          </p:cNvPr>
          <p:cNvPicPr>
            <a:picLocks noChangeAspect="1"/>
          </p:cNvPicPr>
          <p:nvPr/>
        </p:nvPicPr>
        <p:blipFill>
          <a:blip r:embed="rId2"/>
          <a:stretch>
            <a:fillRect/>
          </a:stretch>
        </p:blipFill>
        <p:spPr>
          <a:xfrm>
            <a:off x="7863664" y="1159803"/>
            <a:ext cx="3813144" cy="5071731"/>
          </a:xfrm>
          <a:prstGeom prst="rect">
            <a:avLst/>
          </a:prstGeom>
        </p:spPr>
      </p:pic>
      <p:sp>
        <p:nvSpPr>
          <p:cNvPr id="5" name="TextBox 4">
            <a:extLst>
              <a:ext uri="{FF2B5EF4-FFF2-40B4-BE49-F238E27FC236}">
                <a16:creationId xmlns:a16="http://schemas.microsoft.com/office/drawing/2014/main" id="{7A377BA5-883B-141E-79DD-4F9E6156B9B1}"/>
              </a:ext>
            </a:extLst>
          </p:cNvPr>
          <p:cNvSpPr txBox="1"/>
          <p:nvPr/>
        </p:nvSpPr>
        <p:spPr>
          <a:xfrm>
            <a:off x="0" y="-79665"/>
            <a:ext cx="8147187" cy="7017306"/>
          </a:xfrm>
          <a:prstGeom prst="rect">
            <a:avLst/>
          </a:prstGeom>
          <a:noFill/>
        </p:spPr>
        <p:txBody>
          <a:bodyPr wrap="square">
            <a:spAutoFit/>
          </a:bodyPr>
          <a:lstStyle/>
          <a:p>
            <a:endParaRPr lang="en-GB" dirty="0"/>
          </a:p>
          <a:p>
            <a:r>
              <a:rPr lang="en-GB" sz="2400" b="1" dirty="0"/>
              <a:t>Key Areas of Focus:</a:t>
            </a:r>
          </a:p>
          <a:p>
            <a:endParaRPr lang="en-GB" sz="2400" dirty="0"/>
          </a:p>
          <a:p>
            <a:pPr lvl="0"/>
            <a:r>
              <a:rPr lang="en-GB" sz="2400" b="1" dirty="0"/>
              <a:t>Character Education:</a:t>
            </a:r>
            <a:r>
              <a:rPr lang="en-GB" sz="2400" dirty="0"/>
              <a:t> Developing resilience, independence, and empathy through classroom practice, enrichment opportunities, and the wider curriculum.</a:t>
            </a:r>
          </a:p>
          <a:p>
            <a:pPr lvl="0"/>
            <a:r>
              <a:rPr lang="en-GB" sz="2400" b="1" dirty="0"/>
              <a:t>Cultural Capital:</a:t>
            </a:r>
            <a:r>
              <a:rPr lang="en-GB" sz="2400" dirty="0"/>
              <a:t> Broadening horizons with experiences such as educational visits, visitors, and themed weeks to expose pupils to the wider world.</a:t>
            </a:r>
          </a:p>
          <a:p>
            <a:pPr lvl="0"/>
            <a:r>
              <a:rPr lang="en-GB" sz="2400" b="1" dirty="0"/>
              <a:t>Values and Citizenship:</a:t>
            </a:r>
            <a:r>
              <a:rPr lang="en-GB" sz="2400" dirty="0"/>
              <a:t> Embedding British Values, respect for diversity, and responsibility to the community within assemblies, PSHE, and everyday school life.</a:t>
            </a:r>
          </a:p>
          <a:p>
            <a:pPr lvl="0"/>
            <a:r>
              <a:rPr lang="en-GB" sz="2400" b="1" dirty="0"/>
              <a:t>Healthy Lifestyles:</a:t>
            </a:r>
            <a:r>
              <a:rPr lang="en-GB" sz="2400" dirty="0"/>
              <a:t> Promoting physical and mental wellbeing through PE, outdoor learning, mindfulness, and targeted support where needed.</a:t>
            </a:r>
          </a:p>
          <a:p>
            <a:pPr lvl="0"/>
            <a:r>
              <a:rPr lang="en-GB" sz="2400" b="1" dirty="0"/>
              <a:t>Pupil Voice:</a:t>
            </a:r>
            <a:r>
              <a:rPr lang="en-GB" sz="2400" dirty="0"/>
              <a:t> Providing children with leadership opportunities (e.g., school council, eco leaders, playground buddies) to encourage responsibility and active participation in school life.</a:t>
            </a:r>
          </a:p>
        </p:txBody>
      </p:sp>
    </p:spTree>
    <p:extLst>
      <p:ext uri="{BB962C8B-B14F-4D97-AF65-F5344CB8AC3E}">
        <p14:creationId xmlns:p14="http://schemas.microsoft.com/office/powerpoint/2010/main" val="2161477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492E64B-FC2D-0B9C-E386-FA49D08ED573}"/>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DBBA993-B3AD-65DE-11FC-155F1E513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A64A116-41C2-8C1F-BBAD-C3293FF6C9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5C4C6FA-A8CF-A166-340A-13952A7C52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8237868-13F2-76D3-3851-86F8306798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2A341CD-B4D4-6F37-69AF-F55CC30026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2741AC3E-9ABD-5058-F613-39D996A4D8C4}"/>
              </a:ext>
            </a:extLst>
          </p:cNvPr>
          <p:cNvPicPr>
            <a:picLocks noChangeAspect="1"/>
          </p:cNvPicPr>
          <p:nvPr/>
        </p:nvPicPr>
        <p:blipFill>
          <a:blip r:embed="rId2"/>
          <a:stretch>
            <a:fillRect/>
          </a:stretch>
        </p:blipFill>
        <p:spPr>
          <a:xfrm>
            <a:off x="7254660" y="909081"/>
            <a:ext cx="3813144" cy="5071731"/>
          </a:xfrm>
          <a:prstGeom prst="rect">
            <a:avLst/>
          </a:prstGeom>
        </p:spPr>
      </p:pic>
      <p:sp>
        <p:nvSpPr>
          <p:cNvPr id="5" name="TextBox 4">
            <a:extLst>
              <a:ext uri="{FF2B5EF4-FFF2-40B4-BE49-F238E27FC236}">
                <a16:creationId xmlns:a16="http://schemas.microsoft.com/office/drawing/2014/main" id="{FFCD8D95-3C9F-75AF-74C0-EC0BADA84EC9}"/>
              </a:ext>
            </a:extLst>
          </p:cNvPr>
          <p:cNvSpPr txBox="1"/>
          <p:nvPr/>
        </p:nvSpPr>
        <p:spPr>
          <a:xfrm>
            <a:off x="163932" y="451453"/>
            <a:ext cx="7959401" cy="4832092"/>
          </a:xfrm>
          <a:prstGeom prst="rect">
            <a:avLst/>
          </a:prstGeom>
          <a:noFill/>
        </p:spPr>
        <p:txBody>
          <a:bodyPr wrap="square">
            <a:spAutoFit/>
          </a:bodyPr>
          <a:lstStyle/>
          <a:p>
            <a:r>
              <a:rPr lang="en-GB" sz="2800" b="1" dirty="0"/>
              <a:t>Impact:</a:t>
            </a:r>
            <a:endParaRPr lang="en-GB" sz="2800" dirty="0"/>
          </a:p>
          <a:p>
            <a:pPr marL="457200" lvl="0" indent="-457200">
              <a:buFont typeface="Wingdings" panose="05000000000000000000" pitchFamily="2" charset="2"/>
              <a:buChar char="ü"/>
            </a:pPr>
            <a:r>
              <a:rPr lang="en-GB" sz="2800" dirty="0"/>
              <a:t>Pupils demonstrate resilience, independence, and kindness in school and beyond.</a:t>
            </a:r>
          </a:p>
          <a:p>
            <a:pPr marL="457200" lvl="0" indent="-457200">
              <a:buFont typeface="Wingdings" panose="05000000000000000000" pitchFamily="2" charset="2"/>
              <a:buChar char="ü"/>
            </a:pPr>
            <a:r>
              <a:rPr lang="en-GB" sz="2800" dirty="0"/>
              <a:t>Pupils develop awareness of different cultures, communities, and perspectives.</a:t>
            </a:r>
          </a:p>
          <a:p>
            <a:pPr marL="457200" lvl="0" indent="-457200">
              <a:buFont typeface="Wingdings" panose="05000000000000000000" pitchFamily="2" charset="2"/>
              <a:buChar char="ü"/>
            </a:pPr>
            <a:r>
              <a:rPr lang="en-GB" sz="2800" dirty="0"/>
              <a:t>Pupils take pride in their achievements and show readiness for their next stage of education.</a:t>
            </a:r>
          </a:p>
          <a:p>
            <a:pPr marL="457200" lvl="0" indent="-457200">
              <a:buFont typeface="Wingdings" panose="05000000000000000000" pitchFamily="2" charset="2"/>
              <a:buChar char="ü"/>
            </a:pPr>
            <a:r>
              <a:rPr lang="en-GB" sz="2800" dirty="0"/>
              <a:t>Pupils are equipped with the values, confidence, and skills to contribute positively to society.</a:t>
            </a:r>
          </a:p>
        </p:txBody>
      </p:sp>
    </p:spTree>
    <p:extLst>
      <p:ext uri="{BB962C8B-B14F-4D97-AF65-F5344CB8AC3E}">
        <p14:creationId xmlns:p14="http://schemas.microsoft.com/office/powerpoint/2010/main" val="2141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E0E8E-0C52-B7EC-D041-0751B9980D3B}"/>
              </a:ext>
            </a:extLst>
          </p:cNvPr>
          <p:cNvSpPr>
            <a:spLocks noGrp="1"/>
          </p:cNvSpPr>
          <p:nvPr>
            <p:ph type="title"/>
          </p:nvPr>
        </p:nvSpPr>
        <p:spPr>
          <a:xfrm>
            <a:off x="437535" y="132488"/>
            <a:ext cx="7632032" cy="1325563"/>
          </a:xfrm>
        </p:spPr>
        <p:txBody>
          <a:bodyPr/>
          <a:lstStyle/>
          <a:p>
            <a:r>
              <a:rPr lang="en-GB" b="1" dirty="0"/>
              <a:t>Building Better Learners</a:t>
            </a:r>
          </a:p>
        </p:txBody>
      </p:sp>
      <p:sp>
        <p:nvSpPr>
          <p:cNvPr id="3" name="Content Placeholder 2">
            <a:extLst>
              <a:ext uri="{FF2B5EF4-FFF2-40B4-BE49-F238E27FC236}">
                <a16:creationId xmlns:a16="http://schemas.microsoft.com/office/drawing/2014/main" id="{6672C06F-57ED-88DA-FF32-FDD23182CC43}"/>
              </a:ext>
            </a:extLst>
          </p:cNvPr>
          <p:cNvSpPr>
            <a:spLocks noGrp="1"/>
          </p:cNvSpPr>
          <p:nvPr>
            <p:ph idx="1"/>
          </p:nvPr>
        </p:nvSpPr>
        <p:spPr>
          <a:xfrm>
            <a:off x="150088" y="1458051"/>
            <a:ext cx="8757938" cy="5072060"/>
          </a:xfrm>
        </p:spPr>
        <p:txBody>
          <a:bodyPr>
            <a:noAutofit/>
          </a:bodyPr>
          <a:lstStyle/>
          <a:p>
            <a:pPr marL="0" indent="0">
              <a:buNone/>
            </a:pPr>
            <a:r>
              <a:rPr lang="en-GB" sz="2000" b="1" dirty="0"/>
              <a:t>6 Identified learning behaviours:</a:t>
            </a:r>
          </a:p>
          <a:p>
            <a:pPr marL="0" indent="0">
              <a:buNone/>
            </a:pPr>
            <a:endParaRPr lang="en-GB" sz="2000" dirty="0"/>
          </a:p>
          <a:p>
            <a:pPr>
              <a:buFont typeface="Wingdings" panose="05000000000000000000" pitchFamily="2" charset="2"/>
              <a:buChar char="Ø"/>
            </a:pPr>
            <a:r>
              <a:rPr lang="en-GB" sz="2000" b="1" dirty="0"/>
              <a:t>Inquisitive </a:t>
            </a:r>
          </a:p>
          <a:p>
            <a:pPr>
              <a:buFont typeface="Wingdings" panose="05000000000000000000" pitchFamily="2" charset="2"/>
              <a:buChar char="Ø"/>
            </a:pPr>
            <a:r>
              <a:rPr lang="en-GB" sz="2000" b="1" dirty="0"/>
              <a:t>Reflective </a:t>
            </a:r>
          </a:p>
          <a:p>
            <a:pPr>
              <a:buFont typeface="Wingdings" panose="05000000000000000000" pitchFamily="2" charset="2"/>
              <a:buChar char="Ø"/>
            </a:pPr>
            <a:r>
              <a:rPr lang="en-GB" sz="2000" b="1" dirty="0"/>
              <a:t>Collaboration</a:t>
            </a:r>
          </a:p>
          <a:p>
            <a:pPr>
              <a:buFont typeface="Wingdings" panose="05000000000000000000" pitchFamily="2" charset="2"/>
              <a:buChar char="Ø"/>
            </a:pPr>
            <a:r>
              <a:rPr lang="en-GB" sz="2000" b="1" dirty="0"/>
              <a:t>Motivated </a:t>
            </a:r>
          </a:p>
          <a:p>
            <a:pPr>
              <a:buFont typeface="Wingdings" panose="05000000000000000000" pitchFamily="2" charset="2"/>
              <a:buChar char="Ø"/>
            </a:pPr>
            <a:r>
              <a:rPr lang="en-GB" sz="2000" b="1" dirty="0"/>
              <a:t>Creative </a:t>
            </a:r>
          </a:p>
          <a:p>
            <a:pPr>
              <a:buFont typeface="Wingdings" panose="05000000000000000000" pitchFamily="2" charset="2"/>
              <a:buChar char="Ø"/>
            </a:pPr>
            <a:r>
              <a:rPr lang="en-GB" sz="2000" b="1" dirty="0"/>
              <a:t>Resilience </a:t>
            </a:r>
          </a:p>
          <a:p>
            <a:pPr marL="0" indent="0">
              <a:buNone/>
            </a:pPr>
            <a:endParaRPr lang="en-GB" sz="2000" dirty="0"/>
          </a:p>
          <a:p>
            <a:r>
              <a:rPr lang="en-GB" sz="2000" dirty="0"/>
              <a:t>Behaviours taught explicitly and clear progression from Nursery to Year 6.</a:t>
            </a:r>
          </a:p>
          <a:p>
            <a:r>
              <a:rPr lang="en-GB" sz="2000" dirty="0"/>
              <a:t>Behaviours referred to and embedded into daily lessons and life of school</a:t>
            </a:r>
          </a:p>
          <a:p>
            <a:r>
              <a:rPr lang="en-GB" sz="2000" dirty="0"/>
              <a:t>Important for successful learning and successful adults in the working world.</a:t>
            </a:r>
          </a:p>
        </p:txBody>
      </p:sp>
      <p:pic>
        <p:nvPicPr>
          <p:cNvPr id="5" name="Picture 4">
            <a:extLst>
              <a:ext uri="{FF2B5EF4-FFF2-40B4-BE49-F238E27FC236}">
                <a16:creationId xmlns:a16="http://schemas.microsoft.com/office/drawing/2014/main" id="{64EEE9AA-6781-AFE0-F7EC-7CF94F97B9B2}"/>
              </a:ext>
            </a:extLst>
          </p:cNvPr>
          <p:cNvPicPr>
            <a:picLocks noChangeAspect="1"/>
          </p:cNvPicPr>
          <p:nvPr/>
        </p:nvPicPr>
        <p:blipFill>
          <a:blip r:embed="rId2"/>
          <a:srcRect l="24098" t="26006" r="25738" b="10363"/>
          <a:stretch/>
        </p:blipFill>
        <p:spPr>
          <a:xfrm>
            <a:off x="5224072" y="1047135"/>
            <a:ext cx="6530393" cy="4026311"/>
          </a:xfrm>
          <a:prstGeom prst="rect">
            <a:avLst/>
          </a:prstGeom>
        </p:spPr>
      </p:pic>
    </p:spTree>
    <p:extLst>
      <p:ext uri="{BB962C8B-B14F-4D97-AF65-F5344CB8AC3E}">
        <p14:creationId xmlns:p14="http://schemas.microsoft.com/office/powerpoint/2010/main" val="1906579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omputer screen shot of a computer screen&#10;&#10;AI-generated content may be incorrect.">
            <a:extLst>
              <a:ext uri="{FF2B5EF4-FFF2-40B4-BE49-F238E27FC236}">
                <a16:creationId xmlns:a16="http://schemas.microsoft.com/office/drawing/2014/main" id="{9532C78F-8406-4155-E223-5F50D4024043}"/>
              </a:ext>
            </a:extLst>
          </p:cNvPr>
          <p:cNvPicPr>
            <a:picLocks noGrp="1" noChangeAspect="1"/>
          </p:cNvPicPr>
          <p:nvPr>
            <p:ph idx="1"/>
          </p:nvPr>
        </p:nvPicPr>
        <p:blipFill>
          <a:blip r:embed="rId2"/>
          <a:srcRect l="46578" t="19020" r="24563" b="8291"/>
          <a:stretch>
            <a:fillRect/>
          </a:stretch>
        </p:blipFill>
        <p:spPr>
          <a:xfrm>
            <a:off x="7165298" y="167024"/>
            <a:ext cx="4467069" cy="6325851"/>
          </a:xfrm>
          <a:prstGeom prst="rect">
            <a:avLst/>
          </a:prstGeom>
        </p:spPr>
      </p:pic>
      <p:sp>
        <p:nvSpPr>
          <p:cNvPr id="6" name="TextBox 5">
            <a:extLst>
              <a:ext uri="{FF2B5EF4-FFF2-40B4-BE49-F238E27FC236}">
                <a16:creationId xmlns:a16="http://schemas.microsoft.com/office/drawing/2014/main" id="{F6116EBE-5135-3DD7-0D36-786734FA19B6}"/>
              </a:ext>
            </a:extLst>
          </p:cNvPr>
          <p:cNvSpPr txBox="1"/>
          <p:nvPr/>
        </p:nvSpPr>
        <p:spPr>
          <a:xfrm>
            <a:off x="176979" y="183455"/>
            <a:ext cx="6885079" cy="6309420"/>
          </a:xfrm>
          <a:prstGeom prst="rect">
            <a:avLst/>
          </a:prstGeom>
          <a:noFill/>
        </p:spPr>
        <p:txBody>
          <a:bodyPr wrap="square" rtlCol="0">
            <a:spAutoFit/>
          </a:bodyPr>
          <a:lstStyle/>
          <a:p>
            <a:pPr algn="just"/>
            <a:r>
              <a:rPr lang="en-GB" sz="4400" b="1" dirty="0"/>
              <a:t>Our Core Values </a:t>
            </a:r>
          </a:p>
          <a:p>
            <a:pPr algn="just"/>
            <a:endParaRPr lang="en-GB" dirty="0"/>
          </a:p>
          <a:p>
            <a:pPr algn="just"/>
            <a:r>
              <a:rPr lang="en-GB" dirty="0"/>
              <a:t>Brookfield’s core values of </a:t>
            </a:r>
            <a:r>
              <a:rPr lang="en-GB" b="1" dirty="0"/>
              <a:t>Success, Pride, Ambition, Respect and Kindness</a:t>
            </a:r>
            <a:r>
              <a:rPr lang="en-GB" dirty="0"/>
              <a:t> were agreed in consultation with pupils, parents and staff. These values underpin the school’s approach to personal development and are embedded consistently across school life.</a:t>
            </a:r>
          </a:p>
          <a:p>
            <a:pPr algn="just"/>
            <a:r>
              <a:rPr lang="en-GB" dirty="0"/>
              <a:t>The school promotes </a:t>
            </a:r>
            <a:r>
              <a:rPr lang="en-GB" b="1" dirty="0"/>
              <a:t>Success</a:t>
            </a:r>
            <a:r>
              <a:rPr lang="en-GB" dirty="0"/>
              <a:t> by encouraging pupils to achieve well academically and personally, and by fostering resilience and a positive attitude to learning. </a:t>
            </a:r>
            <a:r>
              <a:rPr lang="en-GB" b="1" dirty="0"/>
              <a:t>Pride</a:t>
            </a:r>
            <a:r>
              <a:rPr lang="en-GB" dirty="0"/>
              <a:t> is developed through high expectations for behaviour, presentation and contribution to the school community. </a:t>
            </a:r>
            <a:r>
              <a:rPr lang="en-GB" b="1" dirty="0"/>
              <a:t>Ambition</a:t>
            </a:r>
            <a:r>
              <a:rPr lang="en-GB" dirty="0"/>
              <a:t> is evident in the school’s culture of high aspirations, where pupils are encouraged to set goals and strive for their best.</a:t>
            </a:r>
          </a:p>
          <a:p>
            <a:pPr algn="just"/>
            <a:r>
              <a:rPr lang="en-GB" b="1" dirty="0"/>
              <a:t>Respect</a:t>
            </a:r>
            <a:r>
              <a:rPr lang="en-GB" dirty="0"/>
              <a:t> is a central feature of the school’s ethos and is reflected in positive relationships between pupils and adults, as well as pupils’ understanding of diversity and difference. </a:t>
            </a:r>
            <a:r>
              <a:rPr lang="en-GB" b="1" dirty="0"/>
              <a:t>Kindness</a:t>
            </a:r>
            <a:r>
              <a:rPr lang="en-GB" dirty="0"/>
              <a:t> supports pupils’ emotional wellbeing and contributes to a safe, inclusive environment in which pupils feel valued and supported.</a:t>
            </a:r>
          </a:p>
          <a:p>
            <a:pPr algn="just"/>
            <a:r>
              <a:rPr lang="en-GB" dirty="0"/>
              <a:t>Collectively, these values contribute effectively to pupils’ personal development and prepare them well for the next stage of their education.</a:t>
            </a:r>
          </a:p>
        </p:txBody>
      </p:sp>
    </p:spTree>
    <p:extLst>
      <p:ext uri="{BB962C8B-B14F-4D97-AF65-F5344CB8AC3E}">
        <p14:creationId xmlns:p14="http://schemas.microsoft.com/office/powerpoint/2010/main" val="1909650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452DBC7-7E1A-3807-8E06-90493A3DA680}"/>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CF56831-E908-728F-48AC-30799778D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8157B3A-03F3-6DE5-264C-E4C958A02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FBF3459-E718-75A2-06DE-D588513EA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9B076D4-F0F2-C09A-E74A-F572A85BFF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7AC0B0CF-DADB-12A8-F081-40CE72FDE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2835BF98-778D-6911-2F55-61111A2BC9A4}"/>
              </a:ext>
            </a:extLst>
          </p:cNvPr>
          <p:cNvPicPr>
            <a:picLocks noChangeAspect="1"/>
          </p:cNvPicPr>
          <p:nvPr/>
        </p:nvPicPr>
        <p:blipFill>
          <a:blip r:embed="rId2"/>
          <a:stretch>
            <a:fillRect/>
          </a:stretch>
        </p:blipFill>
        <p:spPr>
          <a:xfrm>
            <a:off x="8577283" y="4534780"/>
            <a:ext cx="3386117" cy="2145274"/>
          </a:xfrm>
          <a:prstGeom prst="rect">
            <a:avLst/>
          </a:prstGeom>
        </p:spPr>
      </p:pic>
      <p:sp>
        <p:nvSpPr>
          <p:cNvPr id="5" name="TextBox 4">
            <a:extLst>
              <a:ext uri="{FF2B5EF4-FFF2-40B4-BE49-F238E27FC236}">
                <a16:creationId xmlns:a16="http://schemas.microsoft.com/office/drawing/2014/main" id="{6719F179-2DEF-9D70-8FE7-1A75866744F5}"/>
              </a:ext>
            </a:extLst>
          </p:cNvPr>
          <p:cNvSpPr txBox="1"/>
          <p:nvPr/>
        </p:nvSpPr>
        <p:spPr>
          <a:xfrm>
            <a:off x="163932" y="451453"/>
            <a:ext cx="7959401" cy="523220"/>
          </a:xfrm>
          <a:prstGeom prst="rect">
            <a:avLst/>
          </a:prstGeom>
          <a:noFill/>
        </p:spPr>
        <p:txBody>
          <a:bodyPr wrap="square">
            <a:spAutoFit/>
          </a:bodyPr>
          <a:lstStyle/>
          <a:p>
            <a:pPr lvl="0"/>
            <a:r>
              <a:rPr lang="en-GB" sz="2800" b="1" dirty="0"/>
              <a:t>Pupil Leadership </a:t>
            </a:r>
          </a:p>
        </p:txBody>
      </p:sp>
      <p:pic>
        <p:nvPicPr>
          <p:cNvPr id="3" name="Picture 2" descr="A bulletin board with black and white papers&#10;&#10;AI-generated content may be incorrect.">
            <a:extLst>
              <a:ext uri="{FF2B5EF4-FFF2-40B4-BE49-F238E27FC236}">
                <a16:creationId xmlns:a16="http://schemas.microsoft.com/office/drawing/2014/main" id="{6302E5DE-AC04-CBB3-1677-0D2403E8EBAD}"/>
              </a:ext>
            </a:extLst>
          </p:cNvPr>
          <p:cNvPicPr>
            <a:picLocks noChangeAspect="1"/>
          </p:cNvPicPr>
          <p:nvPr/>
        </p:nvPicPr>
        <p:blipFill>
          <a:blip r:embed="rId3">
            <a:extLst>
              <a:ext uri="{28A0092B-C50C-407E-A947-70E740481C1C}">
                <a14:useLocalDpi xmlns:a14="http://schemas.microsoft.com/office/drawing/2010/main" val="0"/>
              </a:ext>
            </a:extLst>
          </a:blip>
          <a:srcRect l="1135" t="15957" r="359" b="6118"/>
          <a:stretch>
            <a:fillRect/>
          </a:stretch>
        </p:blipFill>
        <p:spPr>
          <a:xfrm>
            <a:off x="8346112" y="177946"/>
            <a:ext cx="3744976" cy="4178888"/>
          </a:xfrm>
          <a:prstGeom prst="rect">
            <a:avLst/>
          </a:prstGeom>
        </p:spPr>
      </p:pic>
      <p:sp>
        <p:nvSpPr>
          <p:cNvPr id="7" name="TextBox 6">
            <a:extLst>
              <a:ext uri="{FF2B5EF4-FFF2-40B4-BE49-F238E27FC236}">
                <a16:creationId xmlns:a16="http://schemas.microsoft.com/office/drawing/2014/main" id="{010106EA-7D74-4269-0A14-F392FDF50FF2}"/>
              </a:ext>
            </a:extLst>
          </p:cNvPr>
          <p:cNvSpPr txBox="1"/>
          <p:nvPr/>
        </p:nvSpPr>
        <p:spPr>
          <a:xfrm>
            <a:off x="222779" y="1231669"/>
            <a:ext cx="6989182" cy="5324535"/>
          </a:xfrm>
          <a:prstGeom prst="rect">
            <a:avLst/>
          </a:prstGeom>
          <a:noFill/>
        </p:spPr>
        <p:txBody>
          <a:bodyPr wrap="square">
            <a:spAutoFit/>
          </a:bodyPr>
          <a:lstStyle/>
          <a:p>
            <a:pPr algn="just">
              <a:buNone/>
            </a:pPr>
            <a:r>
              <a:rPr lang="en-GB" sz="2000" dirty="0"/>
              <a:t>At Brookfield Primary Academy, we believe it is essential to nurture the pupil voice and develop leadership skills among our children. We offer a variety of pupil leadership roles across the school, with some positions elected by peers and others nominated by staff.</a:t>
            </a:r>
          </a:p>
          <a:p>
            <a:pPr algn="just">
              <a:buNone/>
            </a:pPr>
            <a:endParaRPr lang="en-GB" sz="2000" dirty="0"/>
          </a:p>
          <a:p>
            <a:pPr algn="just">
              <a:buNone/>
            </a:pPr>
            <a:r>
              <a:rPr lang="en-GB" sz="2000" dirty="0"/>
              <a:t>Certain roles require pupils to apply formally by completing an application form and delivering a presentation, helping them to develop key skills such as communication, organisation, and self-confidence. These experiences not only empower pupils to make a positive contribution to school life but also provide valuable insight into the skills and processes involved in applying for jobs in the future.</a:t>
            </a:r>
          </a:p>
          <a:p>
            <a:pPr algn="just">
              <a:buNone/>
            </a:pPr>
            <a:endParaRPr lang="en-GB" sz="2000" dirty="0"/>
          </a:p>
          <a:p>
            <a:pPr algn="just">
              <a:buNone/>
            </a:pPr>
            <a:r>
              <a:rPr lang="en-GB" sz="2000" dirty="0"/>
              <a:t>Through these leadership opportunities, our pupils learn responsibility, teamwork, and the importance of having a voice within their school community.</a:t>
            </a:r>
          </a:p>
        </p:txBody>
      </p:sp>
    </p:spTree>
    <p:extLst>
      <p:ext uri="{BB962C8B-B14F-4D97-AF65-F5344CB8AC3E}">
        <p14:creationId xmlns:p14="http://schemas.microsoft.com/office/powerpoint/2010/main" val="921353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pPr algn="ctr"/>
            <a:r>
              <a:rPr lang="en-GB" sz="3600" b="1" dirty="0"/>
              <a:t>Pupil Voice &amp; Leadership </a:t>
            </a:r>
            <a:br>
              <a:rPr lang="en-GB" dirty="0"/>
            </a:br>
            <a:br>
              <a:rPr lang="en-GB" dirty="0"/>
            </a:br>
            <a:endParaRPr lang="en-GB" dirty="0"/>
          </a:p>
        </p:txBody>
      </p:sp>
      <p:graphicFrame>
        <p:nvGraphicFramePr>
          <p:cNvPr id="3" name="Table 2">
            <a:extLst>
              <a:ext uri="{FF2B5EF4-FFF2-40B4-BE49-F238E27FC236}">
                <a16:creationId xmlns:a16="http://schemas.microsoft.com/office/drawing/2014/main" id="{EE41BACD-B7B8-FF8A-C0F2-C570D50FFF47}"/>
              </a:ext>
            </a:extLst>
          </p:cNvPr>
          <p:cNvGraphicFramePr>
            <a:graphicFrameLocks noGrp="1"/>
          </p:cNvGraphicFramePr>
          <p:nvPr>
            <p:extLst>
              <p:ext uri="{D42A27DB-BD31-4B8C-83A1-F6EECF244321}">
                <p14:modId xmlns:p14="http://schemas.microsoft.com/office/powerpoint/2010/main" val="3237713185"/>
              </p:ext>
            </p:extLst>
          </p:nvPr>
        </p:nvGraphicFramePr>
        <p:xfrm>
          <a:off x="361122" y="662093"/>
          <a:ext cx="11346196" cy="5808801"/>
        </p:xfrm>
        <a:graphic>
          <a:graphicData uri="http://schemas.openxmlformats.org/drawingml/2006/table">
            <a:tbl>
              <a:tblPr firstRow="1" firstCol="1" bandRow="1">
                <a:tableStyleId>{5C22544A-7EE6-4342-B048-85BDC9FD1C3A}</a:tableStyleId>
              </a:tblPr>
              <a:tblGrid>
                <a:gridCol w="2836549">
                  <a:extLst>
                    <a:ext uri="{9D8B030D-6E8A-4147-A177-3AD203B41FA5}">
                      <a16:colId xmlns:a16="http://schemas.microsoft.com/office/drawing/2014/main" val="3969149573"/>
                    </a:ext>
                  </a:extLst>
                </a:gridCol>
                <a:gridCol w="2836549">
                  <a:extLst>
                    <a:ext uri="{9D8B030D-6E8A-4147-A177-3AD203B41FA5}">
                      <a16:colId xmlns:a16="http://schemas.microsoft.com/office/drawing/2014/main" val="4113702592"/>
                    </a:ext>
                  </a:extLst>
                </a:gridCol>
                <a:gridCol w="2836549">
                  <a:extLst>
                    <a:ext uri="{9D8B030D-6E8A-4147-A177-3AD203B41FA5}">
                      <a16:colId xmlns:a16="http://schemas.microsoft.com/office/drawing/2014/main" val="121039745"/>
                    </a:ext>
                  </a:extLst>
                </a:gridCol>
                <a:gridCol w="2836549">
                  <a:extLst>
                    <a:ext uri="{9D8B030D-6E8A-4147-A177-3AD203B41FA5}">
                      <a16:colId xmlns:a16="http://schemas.microsoft.com/office/drawing/2014/main" val="2352112297"/>
                    </a:ext>
                  </a:extLst>
                </a:gridCol>
              </a:tblGrid>
              <a:tr h="202979">
                <a:tc>
                  <a:txBody>
                    <a:bodyPr/>
                    <a:lstStyle/>
                    <a:p>
                      <a:pPr>
                        <a:lnSpc>
                          <a:spcPct val="115000"/>
                        </a:lnSpc>
                        <a:spcAft>
                          <a:spcPts val="800"/>
                        </a:spcAft>
                        <a:buNone/>
                      </a:pPr>
                      <a:r>
                        <a:rPr lang="en-GB" sz="1800" kern="100">
                          <a:effectLst/>
                        </a:rPr>
                        <a:t>Role</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Purpose</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Process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Impact</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2079603540"/>
                  </a:ext>
                </a:extLst>
              </a:tr>
              <a:tr h="1483972">
                <a:tc>
                  <a:txBody>
                    <a:bodyPr/>
                    <a:lstStyle/>
                    <a:p>
                      <a:pPr>
                        <a:lnSpc>
                          <a:spcPct val="115000"/>
                        </a:lnSpc>
                        <a:spcAft>
                          <a:spcPts val="800"/>
                        </a:spcAft>
                        <a:buNone/>
                      </a:pPr>
                      <a:r>
                        <a:rPr lang="en-GB" sz="1800" kern="100">
                          <a:effectLst/>
                        </a:rPr>
                        <a:t>School Council</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Represent the views of pupils, contribute to decision-making, and improve school life</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are elected by their class; hold regular meetings to discuss school issues and initiatives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feel their voice is valued, contribute to school improvements, and develop leadership skills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631356282"/>
                  </a:ext>
                </a:extLst>
              </a:tr>
              <a:tr h="1483972">
                <a:tc>
                  <a:txBody>
                    <a:bodyPr/>
                    <a:lstStyle/>
                    <a:p>
                      <a:pPr>
                        <a:lnSpc>
                          <a:spcPct val="115000"/>
                        </a:lnSpc>
                        <a:spcAft>
                          <a:spcPts val="800"/>
                        </a:spcAft>
                        <a:buNone/>
                      </a:pPr>
                      <a:r>
                        <a:rPr lang="en-GB" sz="1800" kern="100">
                          <a:effectLst/>
                        </a:rPr>
                        <a:t>Anti-Bullying Ambassadors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dirty="0">
                          <a:effectLst/>
                        </a:rPr>
                        <a:t>Promote a safe, respectful, and inclusive school environment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are nominated or apply; receive training and lead awareness campaigns, support peers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Reduced incidents of bullying, pupils feel safer, and awareness of kindness and empathy is raised</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909239973"/>
                  </a:ext>
                </a:extLst>
              </a:tr>
              <a:tr h="1270473">
                <a:tc>
                  <a:txBody>
                    <a:bodyPr/>
                    <a:lstStyle/>
                    <a:p>
                      <a:pPr>
                        <a:lnSpc>
                          <a:spcPct val="115000"/>
                        </a:lnSpc>
                        <a:spcAft>
                          <a:spcPts val="800"/>
                        </a:spcAft>
                        <a:buNone/>
                      </a:pPr>
                      <a:r>
                        <a:rPr lang="en-GB" sz="1800" kern="100">
                          <a:effectLst/>
                        </a:rPr>
                        <a:t>Librarians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Support the smooth running of the library and encourage a love of reading</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apply or are selected; help organise books, assist peers, and manage borrowing</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Increased library use, improved reading engagement, and responsibility in pupils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3407028350"/>
                  </a:ext>
                </a:extLst>
              </a:tr>
              <a:tr h="1270473">
                <a:tc>
                  <a:txBody>
                    <a:bodyPr/>
                    <a:lstStyle/>
                    <a:p>
                      <a:pPr>
                        <a:lnSpc>
                          <a:spcPct val="115000"/>
                        </a:lnSpc>
                        <a:spcAft>
                          <a:spcPts val="800"/>
                        </a:spcAft>
                        <a:buNone/>
                      </a:pPr>
                      <a:r>
                        <a:rPr lang="en-GB" sz="1800" kern="100">
                          <a:effectLst/>
                        </a:rPr>
                        <a:t>Playground Leaders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Promote positive play and support pupils in resolving minor conflicts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apply or are nominated; lead games, support peers, and promote fair play</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dirty="0">
                          <a:effectLst/>
                        </a:rPr>
                        <a:t>Safer, happier playground; pupils develop leadership, problem-solving, and social skills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81869256"/>
                  </a:ext>
                </a:extLst>
              </a:tr>
            </a:tbl>
          </a:graphicData>
        </a:graphic>
      </p:graphicFrame>
    </p:spTree>
    <p:extLst>
      <p:ext uri="{BB962C8B-B14F-4D97-AF65-F5344CB8AC3E}">
        <p14:creationId xmlns:p14="http://schemas.microsoft.com/office/powerpoint/2010/main" val="179056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800C-C4A9-2458-85BA-63ECD3E1DA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68DE61-D75E-15DA-2018-8EE85612F7B3}"/>
              </a:ext>
            </a:extLst>
          </p:cNvPr>
          <p:cNvSpPr>
            <a:spLocks noGrp="1"/>
          </p:cNvSpPr>
          <p:nvPr>
            <p:ph type="title"/>
          </p:nvPr>
        </p:nvSpPr>
        <p:spPr>
          <a:xfrm>
            <a:off x="361122" y="510900"/>
            <a:ext cx="10515600" cy="685844"/>
          </a:xfrm>
        </p:spPr>
        <p:txBody>
          <a:bodyPr>
            <a:normAutofit fontScale="90000"/>
          </a:bodyPr>
          <a:lstStyle/>
          <a:p>
            <a:pPr algn="ctr"/>
            <a:r>
              <a:rPr lang="en-GB" sz="3600" b="1" dirty="0"/>
              <a:t>Pupil Voice &amp; Leadership </a:t>
            </a:r>
            <a:br>
              <a:rPr lang="en-GB" dirty="0"/>
            </a:br>
            <a:br>
              <a:rPr lang="en-GB" dirty="0"/>
            </a:br>
            <a:endParaRPr lang="en-GB" dirty="0"/>
          </a:p>
        </p:txBody>
      </p:sp>
      <p:graphicFrame>
        <p:nvGraphicFramePr>
          <p:cNvPr id="4" name="Table 3">
            <a:extLst>
              <a:ext uri="{FF2B5EF4-FFF2-40B4-BE49-F238E27FC236}">
                <a16:creationId xmlns:a16="http://schemas.microsoft.com/office/drawing/2014/main" id="{5120292C-34D0-F4C1-57A4-8F91C32774AD}"/>
              </a:ext>
            </a:extLst>
          </p:cNvPr>
          <p:cNvGraphicFramePr>
            <a:graphicFrameLocks noGrp="1"/>
          </p:cNvGraphicFramePr>
          <p:nvPr>
            <p:extLst>
              <p:ext uri="{D42A27DB-BD31-4B8C-83A1-F6EECF244321}">
                <p14:modId xmlns:p14="http://schemas.microsoft.com/office/powerpoint/2010/main" val="2972004102"/>
              </p:ext>
            </p:extLst>
          </p:nvPr>
        </p:nvGraphicFramePr>
        <p:xfrm>
          <a:off x="196230" y="510900"/>
          <a:ext cx="11764712" cy="6294451"/>
        </p:xfrm>
        <a:graphic>
          <a:graphicData uri="http://schemas.openxmlformats.org/drawingml/2006/table">
            <a:tbl>
              <a:tblPr firstRow="1" firstCol="1" bandRow="1">
                <a:tableStyleId>{5C22544A-7EE6-4342-B048-85BDC9FD1C3A}</a:tableStyleId>
              </a:tblPr>
              <a:tblGrid>
                <a:gridCol w="2414235">
                  <a:extLst>
                    <a:ext uri="{9D8B030D-6E8A-4147-A177-3AD203B41FA5}">
                      <a16:colId xmlns:a16="http://schemas.microsoft.com/office/drawing/2014/main" val="1701968430"/>
                    </a:ext>
                  </a:extLst>
                </a:gridCol>
                <a:gridCol w="3468121">
                  <a:extLst>
                    <a:ext uri="{9D8B030D-6E8A-4147-A177-3AD203B41FA5}">
                      <a16:colId xmlns:a16="http://schemas.microsoft.com/office/drawing/2014/main" val="1659814963"/>
                    </a:ext>
                  </a:extLst>
                </a:gridCol>
                <a:gridCol w="2941178">
                  <a:extLst>
                    <a:ext uri="{9D8B030D-6E8A-4147-A177-3AD203B41FA5}">
                      <a16:colId xmlns:a16="http://schemas.microsoft.com/office/drawing/2014/main" val="2667944727"/>
                    </a:ext>
                  </a:extLst>
                </a:gridCol>
                <a:gridCol w="2941178">
                  <a:extLst>
                    <a:ext uri="{9D8B030D-6E8A-4147-A177-3AD203B41FA5}">
                      <a16:colId xmlns:a16="http://schemas.microsoft.com/office/drawing/2014/main" val="2563319925"/>
                    </a:ext>
                  </a:extLst>
                </a:gridCol>
              </a:tblGrid>
              <a:tr h="448821">
                <a:tc>
                  <a:txBody>
                    <a:bodyPr/>
                    <a:lstStyle/>
                    <a:p>
                      <a:pPr>
                        <a:lnSpc>
                          <a:spcPct val="115000"/>
                        </a:lnSpc>
                        <a:spcAft>
                          <a:spcPts val="800"/>
                        </a:spcAft>
                        <a:buNone/>
                      </a:pPr>
                      <a:r>
                        <a:rPr lang="en-GB" sz="2800" kern="100">
                          <a:effectLst/>
                        </a:rPr>
                        <a:t>Role</a:t>
                      </a:r>
                      <a:endParaRPr lang="en-GB" sz="2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2800" kern="100">
                          <a:effectLst/>
                        </a:rPr>
                        <a:t>Purpose</a:t>
                      </a:r>
                      <a:endParaRPr lang="en-GB" sz="2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2800" kern="100">
                          <a:effectLst/>
                        </a:rPr>
                        <a:t>Process</a:t>
                      </a:r>
                      <a:endParaRPr lang="en-GB" sz="2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2800" kern="100" dirty="0">
                          <a:effectLst/>
                        </a:rPr>
                        <a:t>Impact</a:t>
                      </a:r>
                      <a:endParaRPr lang="en-GB" sz="2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217770275"/>
                  </a:ext>
                </a:extLst>
              </a:tr>
              <a:tr h="1198995">
                <a:tc>
                  <a:txBody>
                    <a:bodyPr/>
                    <a:lstStyle/>
                    <a:p>
                      <a:pPr>
                        <a:lnSpc>
                          <a:spcPct val="115000"/>
                        </a:lnSpc>
                        <a:spcAft>
                          <a:spcPts val="800"/>
                        </a:spcAft>
                        <a:buNone/>
                      </a:pPr>
                      <a:r>
                        <a:rPr lang="en-GB" sz="1800" kern="100">
                          <a:effectLst/>
                        </a:rPr>
                        <a:t>Curriculum Ambassadors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Provide pupil perspective on curriculum development and learning experiences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are selected to represent classes in discussions with staff</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dirty="0">
                          <a:effectLst/>
                        </a:rPr>
                        <a:t>Feedback improves teaching and learning; pupils feel involved in shaping their education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273701283"/>
                  </a:ext>
                </a:extLst>
              </a:tr>
              <a:tr h="1517333">
                <a:tc>
                  <a:txBody>
                    <a:bodyPr/>
                    <a:lstStyle/>
                    <a:p>
                      <a:pPr>
                        <a:lnSpc>
                          <a:spcPct val="115000"/>
                        </a:lnSpc>
                        <a:spcAft>
                          <a:spcPts val="800"/>
                        </a:spcAft>
                        <a:buNone/>
                      </a:pPr>
                      <a:r>
                        <a:rPr lang="en-GB" sz="1800" kern="100">
                          <a:effectLst/>
                        </a:rPr>
                        <a:t>With Me in Mind Ambassadors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Promote mental health and wellbeing, support peers, and create a positive school environment</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are nominated; receive training and lead initiatives or campaigns on wellbeing</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Increased awareness of mental health, pupils feel supported, and a nurturing school culture is developed</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240265527"/>
                  </a:ext>
                </a:extLst>
              </a:tr>
              <a:tr h="1502485">
                <a:tc>
                  <a:txBody>
                    <a:bodyPr/>
                    <a:lstStyle/>
                    <a:p>
                      <a:pPr>
                        <a:lnSpc>
                          <a:spcPct val="115000"/>
                        </a:lnSpc>
                        <a:spcAft>
                          <a:spcPts val="800"/>
                        </a:spcAft>
                        <a:buNone/>
                      </a:pPr>
                      <a:r>
                        <a:rPr lang="en-GB" sz="1800" kern="100">
                          <a:effectLst/>
                        </a:rPr>
                        <a:t>Sports Council</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Organise sports events, promote physical activity, and represent pupils’ sporting interests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are elected; plan events, lead initiatives, and liaise with staff</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Increased participation in sports, improved teamwork and organisation skills, pupil voice in sports provision</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1397945478"/>
                  </a:ext>
                </a:extLst>
              </a:tr>
              <a:tr h="1502485">
                <a:tc>
                  <a:txBody>
                    <a:bodyPr/>
                    <a:lstStyle/>
                    <a:p>
                      <a:pPr>
                        <a:lnSpc>
                          <a:spcPct val="115000"/>
                        </a:lnSpc>
                        <a:spcAft>
                          <a:spcPts val="800"/>
                        </a:spcAft>
                        <a:buNone/>
                      </a:pPr>
                      <a:r>
                        <a:rPr lang="en-GB" sz="1800" kern="100">
                          <a:effectLst/>
                        </a:rPr>
                        <a:t>Eco Council</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dirty="0">
                          <a:effectLst/>
                        </a:rPr>
                        <a:t>Promote environmental awareness and sustainability across the school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apply or are nominated; lead eco projects and campaigns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dirty="0">
                          <a:effectLst/>
                        </a:rPr>
                        <a:t>Greener school environment, pupils develop responsibility and awareness of sustainability issues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677145706"/>
                  </a:ext>
                </a:extLst>
              </a:tr>
            </a:tbl>
          </a:graphicData>
        </a:graphic>
      </p:graphicFrame>
    </p:spTree>
    <p:extLst>
      <p:ext uri="{BB962C8B-B14F-4D97-AF65-F5344CB8AC3E}">
        <p14:creationId xmlns:p14="http://schemas.microsoft.com/office/powerpoint/2010/main" val="1821173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4EFDD7-187E-B706-3F1D-2CB4A1F08E65}"/>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36924D9-C8CC-F320-6AB4-F741DCD44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219CCB-7B5A-6039-0DD8-1D3A48E52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93F36-574D-32C5-5615-E4D140966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B4F9701F-D0D2-C6F8-69C5-FDF1FABA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3279199-9039-46B5-5387-4310EA2D0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3E94A3A0-C25A-040B-34F6-6B084D633A42}"/>
              </a:ext>
            </a:extLst>
          </p:cNvPr>
          <p:cNvPicPr>
            <a:picLocks noChangeAspect="1"/>
          </p:cNvPicPr>
          <p:nvPr/>
        </p:nvPicPr>
        <p:blipFill>
          <a:blip r:embed="rId2"/>
          <a:stretch>
            <a:fillRect/>
          </a:stretch>
        </p:blipFill>
        <p:spPr>
          <a:xfrm>
            <a:off x="7666133" y="1189300"/>
            <a:ext cx="3813144" cy="5071731"/>
          </a:xfrm>
          <a:prstGeom prst="rect">
            <a:avLst/>
          </a:prstGeom>
        </p:spPr>
      </p:pic>
      <p:sp>
        <p:nvSpPr>
          <p:cNvPr id="5" name="TextBox 4">
            <a:extLst>
              <a:ext uri="{FF2B5EF4-FFF2-40B4-BE49-F238E27FC236}">
                <a16:creationId xmlns:a16="http://schemas.microsoft.com/office/drawing/2014/main" id="{3FDE1B64-338A-6CBC-5DBE-26C13751ADCF}"/>
              </a:ext>
            </a:extLst>
          </p:cNvPr>
          <p:cNvSpPr txBox="1"/>
          <p:nvPr/>
        </p:nvSpPr>
        <p:spPr>
          <a:xfrm>
            <a:off x="-23854" y="245517"/>
            <a:ext cx="8147187" cy="769441"/>
          </a:xfrm>
          <a:prstGeom prst="rect">
            <a:avLst/>
          </a:prstGeom>
          <a:noFill/>
        </p:spPr>
        <p:txBody>
          <a:bodyPr wrap="square">
            <a:spAutoFit/>
          </a:bodyPr>
          <a:lstStyle/>
          <a:p>
            <a:r>
              <a:rPr lang="en-GB" sz="4400" b="1" dirty="0"/>
              <a:t>SEND</a:t>
            </a:r>
            <a:r>
              <a:rPr lang="en-GB" dirty="0"/>
              <a:t> </a:t>
            </a:r>
          </a:p>
        </p:txBody>
      </p:sp>
      <p:sp>
        <p:nvSpPr>
          <p:cNvPr id="3" name="TextBox 2">
            <a:extLst>
              <a:ext uri="{FF2B5EF4-FFF2-40B4-BE49-F238E27FC236}">
                <a16:creationId xmlns:a16="http://schemas.microsoft.com/office/drawing/2014/main" id="{DBEB68BF-2737-2392-1B9A-D30CD20CF1A2}"/>
              </a:ext>
            </a:extLst>
          </p:cNvPr>
          <p:cNvSpPr txBox="1"/>
          <p:nvPr/>
        </p:nvSpPr>
        <p:spPr>
          <a:xfrm>
            <a:off x="272846" y="1189300"/>
            <a:ext cx="7594964" cy="5016758"/>
          </a:xfrm>
          <a:prstGeom prst="rect">
            <a:avLst/>
          </a:prstGeom>
          <a:noFill/>
        </p:spPr>
        <p:txBody>
          <a:bodyPr wrap="square">
            <a:spAutoFit/>
          </a:bodyPr>
          <a:lstStyle/>
          <a:p>
            <a:pPr algn="just">
              <a:buNone/>
            </a:pPr>
            <a:r>
              <a:rPr lang="en-GB" sz="2000" dirty="0"/>
              <a:t>At Brookfield Primary Academy, we are deeply committed to ensuring that all pupils with Special Educational Needs and Disabilities (SEND) are fully included in every aspect of school life. Pupils with SEND play an active role in shaping their own development through meaningful involvement in their Education, Health and Care Plans (EHCPs), regular monitoring meetings, and opportunities for pupil leadership.</a:t>
            </a:r>
          </a:p>
          <a:p>
            <a:pPr algn="just">
              <a:buNone/>
            </a:pPr>
            <a:r>
              <a:rPr lang="en-GB" sz="2000" dirty="0"/>
              <a:t>We ensure that every child has access to the full breadth of the curriculum and the wider opportunities available at our school, including enrichment, clubs, trips, and leadership roles. Where needed, personalised timetables and targeted support are provided to enable each pupil to thrive academically, socially, and emotionally.</a:t>
            </a:r>
          </a:p>
          <a:p>
            <a:pPr algn="just">
              <a:buNone/>
            </a:pPr>
            <a:r>
              <a:rPr lang="en-GB" sz="2000" dirty="0"/>
              <a:t>Through this inclusive approach, we celebrate the unique strengths and talents of every learner, fostering confidence, independence, and a strong sense of belonging within the Brookfield community.</a:t>
            </a:r>
          </a:p>
        </p:txBody>
      </p:sp>
    </p:spTree>
    <p:extLst>
      <p:ext uri="{BB962C8B-B14F-4D97-AF65-F5344CB8AC3E}">
        <p14:creationId xmlns:p14="http://schemas.microsoft.com/office/powerpoint/2010/main" val="861806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17DDD7-2347-F20E-ECDF-1B7D0836625D}"/>
              </a:ext>
            </a:extLst>
          </p:cNvPr>
          <p:cNvSpPr>
            <a:spLocks noGrp="1"/>
          </p:cNvSpPr>
          <p:nvPr>
            <p:ph type="title"/>
          </p:nvPr>
        </p:nvSpPr>
        <p:spPr>
          <a:xfrm>
            <a:off x="221997" y="254832"/>
            <a:ext cx="5323715" cy="780885"/>
          </a:xfrm>
        </p:spPr>
        <p:txBody>
          <a:bodyPr anchor="b">
            <a:normAutofit/>
          </a:bodyPr>
          <a:lstStyle/>
          <a:p>
            <a:r>
              <a:rPr lang="en-GB" sz="4000" b="1" dirty="0"/>
              <a:t>PREM AWARENESS</a:t>
            </a:r>
          </a:p>
        </p:txBody>
      </p:sp>
      <p:sp>
        <p:nvSpPr>
          <p:cNvPr id="3" name="Content Placeholder 2">
            <a:extLst>
              <a:ext uri="{FF2B5EF4-FFF2-40B4-BE49-F238E27FC236}">
                <a16:creationId xmlns:a16="http://schemas.microsoft.com/office/drawing/2014/main" id="{25AF4640-A7E5-F29E-B4F9-0C9944BDDD02}"/>
              </a:ext>
            </a:extLst>
          </p:cNvPr>
          <p:cNvSpPr>
            <a:spLocks noGrp="1"/>
          </p:cNvSpPr>
          <p:nvPr>
            <p:ph idx="1"/>
          </p:nvPr>
        </p:nvSpPr>
        <p:spPr>
          <a:xfrm>
            <a:off x="221997" y="1176701"/>
            <a:ext cx="7444136" cy="3535083"/>
          </a:xfrm>
        </p:spPr>
        <p:txBody>
          <a:bodyPr anchor="t">
            <a:noAutofit/>
          </a:bodyPr>
          <a:lstStyle/>
          <a:p>
            <a:pPr marL="0" indent="0" algn="just">
              <a:buNone/>
            </a:pPr>
            <a:r>
              <a:rPr lang="en-GB" sz="2400" dirty="0"/>
              <a:t>At Brookfield Primary Academy, we are proud to be a Prem Aware school. All staff have received training to understand the potential impact of prematurity on children’s development and learning. This knowledge enables us to provide informed, sensitive, and tailored support to meet each child’s individual needs.</a:t>
            </a:r>
          </a:p>
          <a:p>
            <a:pPr marL="0" indent="0" algn="just">
              <a:buNone/>
            </a:pPr>
            <a:r>
              <a:rPr lang="en-GB" sz="2400" dirty="0"/>
              <a:t>We actively encourage parents and carers to share any relevant information about their child’s early experiences, including premature birth, so that we can work together to ensure the best possible outcomes. By building strong partnerships between home and school, we aim to create an environment where every child feels understood, supported, and able to reach their full potential.</a:t>
            </a:r>
          </a:p>
          <a:p>
            <a:pPr marL="0" indent="0">
              <a:buNone/>
            </a:pPr>
            <a:endParaRPr lang="en-GB" sz="24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FE96F1C2-3374-2212-C4AB-B8D738719530}"/>
              </a:ext>
            </a:extLst>
          </p:cNvPr>
          <p:cNvPicPr>
            <a:picLocks noChangeAspect="1"/>
          </p:cNvPicPr>
          <p:nvPr/>
        </p:nvPicPr>
        <p:blipFill>
          <a:blip r:embed="rId2"/>
          <a:stretch>
            <a:fillRect/>
          </a:stretch>
        </p:blipFill>
        <p:spPr>
          <a:xfrm>
            <a:off x="8001374" y="1639730"/>
            <a:ext cx="3968629" cy="5071731"/>
          </a:xfrm>
          <a:prstGeom prst="rect">
            <a:avLst/>
          </a:prstGeom>
        </p:spPr>
      </p:pic>
      <p:pic>
        <p:nvPicPr>
          <p:cNvPr id="5" name="Picture 4">
            <a:extLst>
              <a:ext uri="{FF2B5EF4-FFF2-40B4-BE49-F238E27FC236}">
                <a16:creationId xmlns:a16="http://schemas.microsoft.com/office/drawing/2014/main" id="{B651A23A-C319-81EC-C7FF-ED3F6AD247C4}"/>
              </a:ext>
            </a:extLst>
          </p:cNvPr>
          <p:cNvPicPr>
            <a:picLocks noChangeAspect="1"/>
          </p:cNvPicPr>
          <p:nvPr/>
        </p:nvPicPr>
        <p:blipFill>
          <a:blip r:embed="rId3"/>
          <a:stretch>
            <a:fillRect/>
          </a:stretch>
        </p:blipFill>
        <p:spPr>
          <a:xfrm>
            <a:off x="9055510" y="146538"/>
            <a:ext cx="1977727" cy="1493183"/>
          </a:xfrm>
          <a:prstGeom prst="rect">
            <a:avLst/>
          </a:prstGeom>
        </p:spPr>
      </p:pic>
    </p:spTree>
    <p:extLst>
      <p:ext uri="{BB962C8B-B14F-4D97-AF65-F5344CB8AC3E}">
        <p14:creationId xmlns:p14="http://schemas.microsoft.com/office/powerpoint/2010/main" val="4076493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DA50A41-EAEF-DEDA-1A73-634FC324795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D104B0-BBD1-2042-838D-B2C2D3B1C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6EB12A-69DE-53A2-756A-6894B104B7FE}"/>
              </a:ext>
            </a:extLst>
          </p:cNvPr>
          <p:cNvSpPr>
            <a:spLocks noGrp="1"/>
          </p:cNvSpPr>
          <p:nvPr>
            <p:ph type="title"/>
          </p:nvPr>
        </p:nvSpPr>
        <p:spPr>
          <a:xfrm>
            <a:off x="221997" y="254832"/>
            <a:ext cx="5323715" cy="780885"/>
          </a:xfrm>
        </p:spPr>
        <p:txBody>
          <a:bodyPr anchor="b">
            <a:normAutofit/>
          </a:bodyPr>
          <a:lstStyle/>
          <a:p>
            <a:r>
              <a:rPr lang="en-GB" sz="4000" b="1" dirty="0"/>
              <a:t>Fundraising </a:t>
            </a:r>
          </a:p>
        </p:txBody>
      </p:sp>
      <p:sp>
        <p:nvSpPr>
          <p:cNvPr id="3" name="Content Placeholder 2">
            <a:extLst>
              <a:ext uri="{FF2B5EF4-FFF2-40B4-BE49-F238E27FC236}">
                <a16:creationId xmlns:a16="http://schemas.microsoft.com/office/drawing/2014/main" id="{F7421CA7-0561-0DD0-0B5C-E5E7393E491D}"/>
              </a:ext>
            </a:extLst>
          </p:cNvPr>
          <p:cNvSpPr>
            <a:spLocks noGrp="1"/>
          </p:cNvSpPr>
          <p:nvPr>
            <p:ph idx="1"/>
          </p:nvPr>
        </p:nvSpPr>
        <p:spPr>
          <a:xfrm>
            <a:off x="221997" y="1176701"/>
            <a:ext cx="6931066" cy="3535083"/>
          </a:xfrm>
        </p:spPr>
        <p:txBody>
          <a:bodyPr anchor="t">
            <a:noAutofit/>
          </a:bodyPr>
          <a:lstStyle/>
          <a:p>
            <a:pPr marL="0" indent="0" algn="just">
              <a:buNone/>
            </a:pPr>
            <a:r>
              <a:rPr lang="en-GB" sz="2400" dirty="0"/>
              <a:t>Fundraising plays an important role in our primary school, both in supporting our community and teaching children the value of helping others. Through activities such as Harvest donations, Remembrance Sunday merchandise, Comic Relief, Children in Need, and local initiatives like the Reindeer Dash for Rotherham Hospice, children learn about charity, empathy, and making a difference for those less fortunate. Fundraising also helps enhance our school resources, supporting events like summer and Christmas fayres, raffles, and art competitions, giving children opportunities to engage creatively while contributing to the life of the school.</a:t>
            </a:r>
          </a:p>
        </p:txBody>
      </p:sp>
      <p:sp>
        <p:nvSpPr>
          <p:cNvPr id="11" name="Rectangle 10">
            <a:extLst>
              <a:ext uri="{FF2B5EF4-FFF2-40B4-BE49-F238E27FC236}">
                <a16:creationId xmlns:a16="http://schemas.microsoft.com/office/drawing/2014/main" id="{D73CB92A-55C2-01B3-DFA8-D36ED3184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5159D2-BE2F-2210-3136-25F380872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3967D433-BA9B-AE3D-C691-D057A8BFB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5B610D7-7FB4-9458-D271-54FEB427D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C26E2A98-24AA-4CD6-B333-7F24261D4FF2}"/>
              </a:ext>
            </a:extLst>
          </p:cNvPr>
          <p:cNvPicPr>
            <a:picLocks noChangeAspect="1"/>
          </p:cNvPicPr>
          <p:nvPr/>
        </p:nvPicPr>
        <p:blipFill>
          <a:blip r:embed="rId2"/>
          <a:stretch>
            <a:fillRect/>
          </a:stretch>
        </p:blipFill>
        <p:spPr>
          <a:xfrm>
            <a:off x="8669844" y="4711784"/>
            <a:ext cx="2975642" cy="1896243"/>
          </a:xfrm>
          <a:prstGeom prst="rect">
            <a:avLst/>
          </a:prstGeom>
        </p:spPr>
      </p:pic>
      <p:pic>
        <p:nvPicPr>
          <p:cNvPr id="6" name="Picture 5" descr="A bulletin board with signs and notes&#10;&#10;AI-generated content may be incorrect.">
            <a:extLst>
              <a:ext uri="{FF2B5EF4-FFF2-40B4-BE49-F238E27FC236}">
                <a16:creationId xmlns:a16="http://schemas.microsoft.com/office/drawing/2014/main" id="{99C3A947-8417-BBAA-8AC5-E7C994B9B58A}"/>
              </a:ext>
            </a:extLst>
          </p:cNvPr>
          <p:cNvPicPr>
            <a:picLocks noChangeAspect="1"/>
          </p:cNvPicPr>
          <p:nvPr/>
        </p:nvPicPr>
        <p:blipFill>
          <a:blip r:embed="rId3">
            <a:extLst>
              <a:ext uri="{28A0092B-C50C-407E-A947-70E740481C1C}">
                <a14:useLocalDpi xmlns:a14="http://schemas.microsoft.com/office/drawing/2010/main" val="0"/>
              </a:ext>
            </a:extLst>
          </a:blip>
          <a:srcRect t="17158" r="2690" b="6673"/>
          <a:stretch>
            <a:fillRect/>
          </a:stretch>
        </p:blipFill>
        <p:spPr>
          <a:xfrm>
            <a:off x="8446562" y="228823"/>
            <a:ext cx="3422207" cy="4275301"/>
          </a:xfrm>
          <a:prstGeom prst="rect">
            <a:avLst/>
          </a:prstGeom>
        </p:spPr>
      </p:pic>
    </p:spTree>
    <p:extLst>
      <p:ext uri="{BB962C8B-B14F-4D97-AF65-F5344CB8AC3E}">
        <p14:creationId xmlns:p14="http://schemas.microsoft.com/office/powerpoint/2010/main" val="2289053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2655D-4D10-27D8-F0FB-287FEDB5F0AE}"/>
              </a:ext>
            </a:extLst>
          </p:cNvPr>
          <p:cNvSpPr>
            <a:spLocks noGrp="1"/>
          </p:cNvSpPr>
          <p:nvPr>
            <p:ph type="title"/>
          </p:nvPr>
        </p:nvSpPr>
        <p:spPr>
          <a:xfrm>
            <a:off x="838200" y="90805"/>
            <a:ext cx="10515600" cy="549276"/>
          </a:xfrm>
        </p:spPr>
        <p:txBody>
          <a:bodyPr>
            <a:normAutofit fontScale="90000"/>
          </a:bodyPr>
          <a:lstStyle/>
          <a:p>
            <a:pPr algn="ctr"/>
            <a:r>
              <a:rPr lang="en-GB" dirty="0"/>
              <a:t>Personal Development Curriculum Overview</a:t>
            </a:r>
          </a:p>
        </p:txBody>
      </p:sp>
      <p:graphicFrame>
        <p:nvGraphicFramePr>
          <p:cNvPr id="4" name="Table 4">
            <a:extLst>
              <a:ext uri="{FF2B5EF4-FFF2-40B4-BE49-F238E27FC236}">
                <a16:creationId xmlns:a16="http://schemas.microsoft.com/office/drawing/2014/main" id="{2BB51FDA-4A78-2625-52DA-D289B06F49BE}"/>
              </a:ext>
            </a:extLst>
          </p:cNvPr>
          <p:cNvGraphicFramePr>
            <a:graphicFrameLocks noGrp="1"/>
          </p:cNvGraphicFramePr>
          <p:nvPr>
            <p:extLst>
              <p:ext uri="{D42A27DB-BD31-4B8C-83A1-F6EECF244321}">
                <p14:modId xmlns:p14="http://schemas.microsoft.com/office/powerpoint/2010/main" val="1442007297"/>
              </p:ext>
            </p:extLst>
          </p:nvPr>
        </p:nvGraphicFramePr>
        <p:xfrm>
          <a:off x="0" y="640081"/>
          <a:ext cx="11946195" cy="6373952"/>
        </p:xfrm>
        <a:graphic>
          <a:graphicData uri="http://schemas.openxmlformats.org/drawingml/2006/table">
            <a:tbl>
              <a:tblPr firstRow="1" bandRow="1">
                <a:tableStyleId>{5940675A-B579-460E-94D1-54222C63F5DA}</a:tableStyleId>
              </a:tblPr>
              <a:tblGrid>
                <a:gridCol w="3982065">
                  <a:extLst>
                    <a:ext uri="{9D8B030D-6E8A-4147-A177-3AD203B41FA5}">
                      <a16:colId xmlns:a16="http://schemas.microsoft.com/office/drawing/2014/main" val="133852524"/>
                    </a:ext>
                  </a:extLst>
                </a:gridCol>
                <a:gridCol w="3716593">
                  <a:extLst>
                    <a:ext uri="{9D8B030D-6E8A-4147-A177-3AD203B41FA5}">
                      <a16:colId xmlns:a16="http://schemas.microsoft.com/office/drawing/2014/main" val="246307873"/>
                    </a:ext>
                  </a:extLst>
                </a:gridCol>
                <a:gridCol w="4247537">
                  <a:extLst>
                    <a:ext uri="{9D8B030D-6E8A-4147-A177-3AD203B41FA5}">
                      <a16:colId xmlns:a16="http://schemas.microsoft.com/office/drawing/2014/main" val="3238653167"/>
                    </a:ext>
                  </a:extLst>
                </a:gridCol>
              </a:tblGrid>
              <a:tr h="163226">
                <a:tc>
                  <a:txBody>
                    <a:bodyPr/>
                    <a:lstStyle/>
                    <a:p>
                      <a:r>
                        <a:rPr lang="en-GB" sz="1400" dirty="0"/>
                        <a:t>Aspect of Personal Development</a:t>
                      </a:r>
                    </a:p>
                  </a:txBody>
                  <a:tcPr>
                    <a:solidFill>
                      <a:srgbClr val="BC9BFF"/>
                    </a:solidFill>
                  </a:tcPr>
                </a:tc>
                <a:tc>
                  <a:txBody>
                    <a:bodyPr/>
                    <a:lstStyle/>
                    <a:p>
                      <a:r>
                        <a:rPr lang="en-GB" sz="1400" dirty="0"/>
                        <a:t>Wider school curriculum </a:t>
                      </a:r>
                    </a:p>
                  </a:txBody>
                  <a:tcPr>
                    <a:solidFill>
                      <a:srgbClr val="BC9BFF"/>
                    </a:solidFill>
                  </a:tcPr>
                </a:tc>
                <a:tc>
                  <a:txBody>
                    <a:bodyPr/>
                    <a:lstStyle/>
                    <a:p>
                      <a:r>
                        <a:rPr lang="en-GB" sz="1400" dirty="0"/>
                        <a:t>Discrete PD</a:t>
                      </a:r>
                    </a:p>
                    <a:p>
                      <a:endParaRPr lang="en-GB" sz="1400" dirty="0"/>
                    </a:p>
                  </a:txBody>
                  <a:tcPr>
                    <a:solidFill>
                      <a:srgbClr val="BC9BFF"/>
                    </a:solidFill>
                  </a:tcPr>
                </a:tc>
                <a:extLst>
                  <a:ext uri="{0D108BD9-81ED-4DB2-BD59-A6C34878D82A}">
                    <a16:rowId xmlns:a16="http://schemas.microsoft.com/office/drawing/2014/main" val="607390344"/>
                  </a:ext>
                </a:extLst>
              </a:tr>
              <a:tr h="1539884">
                <a:tc>
                  <a:txBody>
                    <a:bodyPr/>
                    <a:lstStyle/>
                    <a:p>
                      <a:r>
                        <a:rPr lang="en-GB" sz="1400" b="1" u="sng" dirty="0"/>
                        <a:t>Safe behaviours</a:t>
                      </a:r>
                    </a:p>
                    <a:p>
                      <a:endParaRPr lang="en-GB" sz="1400" dirty="0"/>
                    </a:p>
                    <a:p>
                      <a:r>
                        <a:rPr lang="en-GB" sz="1400" dirty="0"/>
                        <a:t>Including; relationships education, sex education, physical health, mental well-being. Wider safety</a:t>
                      </a:r>
                    </a:p>
                  </a:txBody>
                  <a:tcPr/>
                </a:tc>
                <a:tc>
                  <a:txBody>
                    <a:bodyPr/>
                    <a:lstStyle/>
                    <a:p>
                      <a:r>
                        <a:rPr lang="en-GB" sz="1400" dirty="0"/>
                        <a:t>RSHE curriculum</a:t>
                      </a:r>
                    </a:p>
                    <a:p>
                      <a:r>
                        <a:rPr lang="en-GB" sz="1400" dirty="0"/>
                        <a:t>PE Curriculum</a:t>
                      </a:r>
                    </a:p>
                    <a:p>
                      <a:r>
                        <a:rPr lang="en-GB" sz="1400" dirty="0"/>
                        <a:t>Computing Curriculum</a:t>
                      </a:r>
                    </a:p>
                    <a:p>
                      <a:r>
                        <a:rPr lang="en-GB" sz="1400" dirty="0"/>
                        <a:t>Science curriculum</a:t>
                      </a:r>
                    </a:p>
                  </a:txBody>
                  <a:tcPr/>
                </a:tc>
                <a:tc>
                  <a:txBody>
                    <a:bodyPr/>
                    <a:lstStyle/>
                    <a:p>
                      <a:r>
                        <a:rPr lang="en-GB" sz="1400" dirty="0"/>
                        <a:t>Anti-bullying Week – November</a:t>
                      </a:r>
                    </a:p>
                    <a:p>
                      <a:r>
                        <a:rPr lang="en-GB" sz="1400" dirty="0"/>
                        <a:t>E-safety day – February</a:t>
                      </a:r>
                    </a:p>
                    <a:p>
                      <a:r>
                        <a:rPr lang="en-GB" sz="1400" dirty="0"/>
                        <a:t>Sun,  Road, Water and  Railway safety</a:t>
                      </a:r>
                    </a:p>
                    <a:p>
                      <a:r>
                        <a:rPr lang="en-GB" sz="1400" dirty="0" err="1"/>
                        <a:t>Bikeability</a:t>
                      </a:r>
                      <a:r>
                        <a:rPr lang="en-GB" sz="1400" dirty="0"/>
                        <a:t> Training</a:t>
                      </a:r>
                    </a:p>
                    <a:p>
                      <a:r>
                        <a:rPr lang="en-GB" sz="1400" dirty="0"/>
                        <a:t>Dental Visits, Flu Jabs</a:t>
                      </a:r>
                    </a:p>
                    <a:p>
                      <a:r>
                        <a:rPr lang="en-GB" sz="1400" dirty="0"/>
                        <a:t>Crucial Crew </a:t>
                      </a:r>
                    </a:p>
                    <a:p>
                      <a:r>
                        <a:rPr lang="en-GB" sz="1400" dirty="0"/>
                        <a:t>Feel Good Friday </a:t>
                      </a:r>
                    </a:p>
                  </a:txBody>
                  <a:tcPr/>
                </a:tc>
                <a:extLst>
                  <a:ext uri="{0D108BD9-81ED-4DB2-BD59-A6C34878D82A}">
                    <a16:rowId xmlns:a16="http://schemas.microsoft.com/office/drawing/2014/main" val="603828807"/>
                  </a:ext>
                </a:extLst>
              </a:tr>
              <a:tr h="1539884">
                <a:tc>
                  <a:txBody>
                    <a:bodyPr/>
                    <a:lstStyle/>
                    <a:p>
                      <a:r>
                        <a:rPr lang="en-GB" sz="1400" b="1" u="sng" dirty="0"/>
                        <a:t>Awareness of the world</a:t>
                      </a:r>
                    </a:p>
                    <a:p>
                      <a:endParaRPr lang="en-GB" sz="1400" dirty="0"/>
                    </a:p>
                    <a:p>
                      <a:r>
                        <a:rPr lang="en-GB" sz="1400" dirty="0"/>
                        <a:t>Including economic understanding, understanding media and technology, spiritual, moral, social, and cultural</a:t>
                      </a:r>
                    </a:p>
                  </a:txBody>
                  <a:tcPr/>
                </a:tc>
                <a:tc>
                  <a:txBody>
                    <a:bodyPr/>
                    <a:lstStyle/>
                    <a:p>
                      <a:r>
                        <a:rPr lang="en-GB" sz="1400" dirty="0"/>
                        <a:t>RSHE curriculum </a:t>
                      </a:r>
                    </a:p>
                    <a:p>
                      <a:r>
                        <a:rPr lang="en-GB" sz="1400" dirty="0"/>
                        <a:t>RE/Music/Art/Geography/Science curriculum</a:t>
                      </a:r>
                    </a:p>
                    <a:p>
                      <a:r>
                        <a:rPr lang="en-GB" sz="1400" dirty="0"/>
                        <a:t>Visits and Visitors </a:t>
                      </a:r>
                    </a:p>
                  </a:txBody>
                  <a:tcPr/>
                </a:tc>
                <a:tc>
                  <a:txBody>
                    <a:bodyPr/>
                    <a:lstStyle/>
                    <a:p>
                      <a:r>
                        <a:rPr lang="en-GB" sz="1400" dirty="0"/>
                        <a:t>Assembly Programme</a:t>
                      </a:r>
                    </a:p>
                    <a:p>
                      <a:r>
                        <a:rPr lang="en-GB" sz="1400" dirty="0"/>
                        <a:t>Y4 Skills Street Visit</a:t>
                      </a:r>
                    </a:p>
                    <a:p>
                      <a:r>
                        <a:rPr lang="en-GB" sz="1400" dirty="0"/>
                        <a:t>Y6 STEM Day @ Magna </a:t>
                      </a:r>
                    </a:p>
                    <a:p>
                      <a:r>
                        <a:rPr lang="en-GB" sz="1400" dirty="0"/>
                        <a:t>Crucial Crew – Y6 </a:t>
                      </a:r>
                    </a:p>
                    <a:p>
                      <a:r>
                        <a:rPr lang="en-GB" sz="1400" dirty="0"/>
                        <a:t>Visits to the local Church </a:t>
                      </a:r>
                    </a:p>
                    <a:p>
                      <a:r>
                        <a:rPr lang="en-GB" sz="1400" dirty="0"/>
                        <a:t>Careers week UKS2 </a:t>
                      </a:r>
                    </a:p>
                    <a:p>
                      <a:r>
                        <a:rPr lang="en-GB" sz="1400" dirty="0"/>
                        <a:t>Young Voices</a:t>
                      </a:r>
                    </a:p>
                  </a:txBody>
                  <a:tcPr/>
                </a:tc>
                <a:extLst>
                  <a:ext uri="{0D108BD9-81ED-4DB2-BD59-A6C34878D82A}">
                    <a16:rowId xmlns:a16="http://schemas.microsoft.com/office/drawing/2014/main" val="2454808834"/>
                  </a:ext>
                </a:extLst>
              </a:tr>
              <a:tr h="1747176">
                <a:tc>
                  <a:txBody>
                    <a:bodyPr/>
                    <a:lstStyle/>
                    <a:p>
                      <a:r>
                        <a:rPr lang="en-GB" sz="1400" b="1" u="sng" dirty="0"/>
                        <a:t>Character</a:t>
                      </a:r>
                    </a:p>
                    <a:p>
                      <a:endParaRPr lang="en-GB" sz="1400" dirty="0"/>
                    </a:p>
                    <a:p>
                      <a:r>
                        <a:rPr lang="en-GB" sz="1400" dirty="0"/>
                        <a:t>Including; development of character, confidence and resilience, citizenship, wider opportunities</a:t>
                      </a:r>
                    </a:p>
                  </a:txBody>
                  <a:tcPr/>
                </a:tc>
                <a:tc>
                  <a:txBody>
                    <a:bodyPr/>
                    <a:lstStyle/>
                    <a:p>
                      <a:r>
                        <a:rPr lang="en-GB" sz="1400" dirty="0"/>
                        <a:t>RSHE curriculum</a:t>
                      </a:r>
                    </a:p>
                    <a:p>
                      <a:r>
                        <a:rPr lang="en-GB" sz="1400" dirty="0"/>
                        <a:t>Extra- Curricular provision</a:t>
                      </a:r>
                    </a:p>
                    <a:p>
                      <a:r>
                        <a:rPr lang="en-GB" sz="1400" dirty="0"/>
                        <a:t>Music programme </a:t>
                      </a:r>
                    </a:p>
                    <a:p>
                      <a:r>
                        <a:rPr lang="en-GB" sz="1400" dirty="0"/>
                        <a:t>Whole school performances</a:t>
                      </a:r>
                    </a:p>
                    <a:p>
                      <a:r>
                        <a:rPr lang="en-GB" sz="1400" dirty="0"/>
                        <a:t>Reward assemblies</a:t>
                      </a:r>
                    </a:p>
                    <a:p>
                      <a:endParaRPr lang="en-GB" sz="1400" dirty="0"/>
                    </a:p>
                  </a:txBody>
                  <a:tcPr/>
                </a:tc>
                <a:tc>
                  <a:txBody>
                    <a:bodyPr/>
                    <a:lstStyle/>
                    <a:p>
                      <a:r>
                        <a:rPr lang="en-GB" sz="1400" dirty="0"/>
                        <a:t>Brookfield Learning Behaviours </a:t>
                      </a:r>
                    </a:p>
                    <a:p>
                      <a:r>
                        <a:rPr lang="en-GB" sz="1400" dirty="0"/>
                        <a:t>Residential trip – Year 6</a:t>
                      </a:r>
                    </a:p>
                    <a:p>
                      <a:r>
                        <a:rPr lang="en-GB" sz="1400" dirty="0"/>
                        <a:t>Assembly programme</a:t>
                      </a:r>
                    </a:p>
                    <a:p>
                      <a:r>
                        <a:rPr lang="en-GB" sz="1400" dirty="0"/>
                        <a:t>Pupil Voice Roles, Curriculum Ambassadors </a:t>
                      </a:r>
                    </a:p>
                    <a:p>
                      <a:r>
                        <a:rPr lang="en-GB" sz="1400" dirty="0"/>
                        <a:t>Playground Leaders </a:t>
                      </a:r>
                    </a:p>
                    <a:p>
                      <a:r>
                        <a:rPr lang="en-GB" sz="1400" dirty="0"/>
                        <a:t>Library monitors, Corridor Monitors </a:t>
                      </a:r>
                    </a:p>
                    <a:p>
                      <a:r>
                        <a:rPr lang="en-GB" sz="1400" dirty="0"/>
                        <a:t>Feel Good Friday </a:t>
                      </a:r>
                    </a:p>
                    <a:p>
                      <a:r>
                        <a:rPr lang="en-GB" sz="1400" dirty="0"/>
                        <a:t>Y2 Pops Trip </a:t>
                      </a:r>
                    </a:p>
                  </a:txBody>
                  <a:tcPr/>
                </a:tc>
                <a:extLst>
                  <a:ext uri="{0D108BD9-81ED-4DB2-BD59-A6C34878D82A}">
                    <a16:rowId xmlns:a16="http://schemas.microsoft.com/office/drawing/2014/main" val="3842046396"/>
                  </a:ext>
                </a:extLst>
              </a:tr>
              <a:tr h="887552">
                <a:tc>
                  <a:txBody>
                    <a:bodyPr/>
                    <a:lstStyle/>
                    <a:p>
                      <a:r>
                        <a:rPr lang="en-GB" sz="1400" b="1" u="sng" dirty="0"/>
                        <a:t>Values</a:t>
                      </a:r>
                      <a:endParaRPr lang="en-GB" sz="1400" dirty="0"/>
                    </a:p>
                    <a:p>
                      <a:r>
                        <a:rPr lang="en-GB" sz="1400" dirty="0"/>
                        <a:t>Including; democracy, rule of law, respect and tolerance, individual liberty, citizenship</a:t>
                      </a:r>
                    </a:p>
                  </a:txBody>
                  <a:tcPr/>
                </a:tc>
                <a:tc>
                  <a:txBody>
                    <a:bodyPr/>
                    <a:lstStyle/>
                    <a:p>
                      <a:r>
                        <a:rPr lang="en-GB" sz="1400" dirty="0"/>
                        <a:t>RSHE curriculum</a:t>
                      </a:r>
                    </a:p>
                    <a:p>
                      <a:r>
                        <a:rPr lang="en-GB" sz="1400" dirty="0"/>
                        <a:t>RE/History curriculum</a:t>
                      </a:r>
                    </a:p>
                    <a:p>
                      <a:endParaRPr lang="en-GB" sz="1400" dirty="0"/>
                    </a:p>
                  </a:txBody>
                  <a:tcPr/>
                </a:tc>
                <a:tc>
                  <a:txBody>
                    <a:bodyPr/>
                    <a:lstStyle/>
                    <a:p>
                      <a:r>
                        <a:rPr lang="en-GB" sz="1400" dirty="0"/>
                        <a:t>Assembly programme</a:t>
                      </a:r>
                    </a:p>
                    <a:p>
                      <a:r>
                        <a:rPr lang="en-GB" sz="1400" dirty="0"/>
                        <a:t>Remembrance day – November</a:t>
                      </a:r>
                    </a:p>
                  </a:txBody>
                  <a:tcPr/>
                </a:tc>
                <a:extLst>
                  <a:ext uri="{0D108BD9-81ED-4DB2-BD59-A6C34878D82A}">
                    <a16:rowId xmlns:a16="http://schemas.microsoft.com/office/drawing/2014/main" val="4224291931"/>
                  </a:ext>
                </a:extLst>
              </a:tr>
            </a:tbl>
          </a:graphicData>
        </a:graphic>
      </p:graphicFrame>
    </p:spTree>
    <p:extLst>
      <p:ext uri="{BB962C8B-B14F-4D97-AF65-F5344CB8AC3E}">
        <p14:creationId xmlns:p14="http://schemas.microsoft.com/office/powerpoint/2010/main" val="2197537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5F44A-DF12-48CD-C44E-93D708E3E45C}"/>
              </a:ext>
            </a:extLst>
          </p:cNvPr>
          <p:cNvSpPr>
            <a:spLocks noGrp="1"/>
          </p:cNvSpPr>
          <p:nvPr>
            <p:ph type="title"/>
          </p:nvPr>
        </p:nvSpPr>
        <p:spPr>
          <a:xfrm>
            <a:off x="774192" y="127381"/>
            <a:ext cx="10515600" cy="457835"/>
          </a:xfrm>
        </p:spPr>
        <p:txBody>
          <a:bodyPr>
            <a:normAutofit fontScale="90000"/>
          </a:bodyPr>
          <a:lstStyle/>
          <a:p>
            <a:r>
              <a:rPr lang="en-GB" dirty="0"/>
              <a:t>Personal Development Specific Assemblies</a:t>
            </a:r>
          </a:p>
        </p:txBody>
      </p:sp>
      <p:graphicFrame>
        <p:nvGraphicFramePr>
          <p:cNvPr id="6" name="Table 5">
            <a:extLst>
              <a:ext uri="{FF2B5EF4-FFF2-40B4-BE49-F238E27FC236}">
                <a16:creationId xmlns:a16="http://schemas.microsoft.com/office/drawing/2014/main" id="{20035AFA-1C8F-4952-B6F7-F242AF4171D6}"/>
              </a:ext>
            </a:extLst>
          </p:cNvPr>
          <p:cNvGraphicFramePr>
            <a:graphicFrameLocks noGrp="1"/>
          </p:cNvGraphicFramePr>
          <p:nvPr>
            <p:extLst>
              <p:ext uri="{D42A27DB-BD31-4B8C-83A1-F6EECF244321}">
                <p14:modId xmlns:p14="http://schemas.microsoft.com/office/powerpoint/2010/main" val="3766339704"/>
              </p:ext>
            </p:extLst>
          </p:nvPr>
        </p:nvGraphicFramePr>
        <p:xfrm>
          <a:off x="229032" y="585216"/>
          <a:ext cx="10515599" cy="6189980"/>
        </p:xfrm>
        <a:graphic>
          <a:graphicData uri="http://schemas.openxmlformats.org/drawingml/2006/table">
            <a:tbl>
              <a:tblPr firstRow="1" firstCol="1" bandRow="1"/>
              <a:tblGrid>
                <a:gridCol w="1542163">
                  <a:extLst>
                    <a:ext uri="{9D8B030D-6E8A-4147-A177-3AD203B41FA5}">
                      <a16:colId xmlns:a16="http://schemas.microsoft.com/office/drawing/2014/main" val="1706951077"/>
                    </a:ext>
                  </a:extLst>
                </a:gridCol>
                <a:gridCol w="3249422">
                  <a:extLst>
                    <a:ext uri="{9D8B030D-6E8A-4147-A177-3AD203B41FA5}">
                      <a16:colId xmlns:a16="http://schemas.microsoft.com/office/drawing/2014/main" val="3699763120"/>
                    </a:ext>
                  </a:extLst>
                </a:gridCol>
                <a:gridCol w="2784149">
                  <a:extLst>
                    <a:ext uri="{9D8B030D-6E8A-4147-A177-3AD203B41FA5}">
                      <a16:colId xmlns:a16="http://schemas.microsoft.com/office/drawing/2014/main" val="1090128279"/>
                    </a:ext>
                  </a:extLst>
                </a:gridCol>
                <a:gridCol w="2939865">
                  <a:extLst>
                    <a:ext uri="{9D8B030D-6E8A-4147-A177-3AD203B41FA5}">
                      <a16:colId xmlns:a16="http://schemas.microsoft.com/office/drawing/2014/main" val="3630187831"/>
                    </a:ext>
                  </a:extLst>
                </a:gridCol>
              </a:tblGrid>
              <a:tr h="195784">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Theme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Autumn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Spring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Summer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793402202"/>
                  </a:ext>
                </a:extLst>
              </a:tr>
              <a:tr h="80677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Aspiration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Values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Manifesto</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Aspirations and targets</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94616536"/>
                  </a:ext>
                </a:extLst>
              </a:tr>
              <a:tr h="172325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Diversity – Equality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Similarities and difference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Human Rights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Poverty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Fairtrade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Black History Month</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National Languages Day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Inclusion</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Mother Language Day</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International Women’s Day</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Families – committed relationships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98255492"/>
                  </a:ext>
                </a:extLst>
              </a:tr>
              <a:tr h="501278">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Safety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Road Safety</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Safer Internet Day</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Stranger Danger</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Water Safety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0088609"/>
                  </a:ext>
                </a:extLst>
              </a:tr>
              <a:tr h="1112264">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Citizenship</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Huan Rights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Poverty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Fair Trage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ECO Code</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Planet Protectors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Earth Day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Caring for Seas and Oceans</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92819087"/>
                  </a:ext>
                </a:extLst>
              </a:tr>
              <a:tr h="172325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Values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Aspirations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Courage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Responsibility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Respect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Care and Support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British Values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Caring and responsibility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11271847"/>
                  </a:ext>
                </a:extLst>
              </a:tr>
            </a:tbl>
          </a:graphicData>
        </a:graphic>
      </p:graphicFrame>
    </p:spTree>
    <p:extLst>
      <p:ext uri="{BB962C8B-B14F-4D97-AF65-F5344CB8AC3E}">
        <p14:creationId xmlns:p14="http://schemas.microsoft.com/office/powerpoint/2010/main" val="880674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894DF6-27CD-4ED2-7D14-B8D70565977E}"/>
              </a:ext>
            </a:extLst>
          </p:cNvPr>
          <p:cNvPicPr>
            <a:picLocks noChangeAspect="1"/>
          </p:cNvPicPr>
          <p:nvPr/>
        </p:nvPicPr>
        <p:blipFill>
          <a:blip r:embed="rId2"/>
          <a:stretch>
            <a:fillRect/>
          </a:stretch>
        </p:blipFill>
        <p:spPr>
          <a:xfrm>
            <a:off x="731055" y="0"/>
            <a:ext cx="10729890" cy="1072989"/>
          </a:xfrm>
          <a:prstGeom prst="rect">
            <a:avLst/>
          </a:prstGeom>
        </p:spPr>
      </p:pic>
      <p:graphicFrame>
        <p:nvGraphicFramePr>
          <p:cNvPr id="3" name="Table 2">
            <a:extLst>
              <a:ext uri="{FF2B5EF4-FFF2-40B4-BE49-F238E27FC236}">
                <a16:creationId xmlns:a16="http://schemas.microsoft.com/office/drawing/2014/main" id="{809C4BF4-3A1E-03C0-DC92-982779363DBD}"/>
              </a:ext>
            </a:extLst>
          </p:cNvPr>
          <p:cNvGraphicFramePr>
            <a:graphicFrameLocks noGrp="1"/>
          </p:cNvGraphicFramePr>
          <p:nvPr>
            <p:extLst>
              <p:ext uri="{D42A27DB-BD31-4B8C-83A1-F6EECF244321}">
                <p14:modId xmlns:p14="http://schemas.microsoft.com/office/powerpoint/2010/main" val="532591281"/>
              </p:ext>
            </p:extLst>
          </p:nvPr>
        </p:nvGraphicFramePr>
        <p:xfrm>
          <a:off x="465708" y="1008158"/>
          <a:ext cx="10653396" cy="5145755"/>
        </p:xfrm>
        <a:graphic>
          <a:graphicData uri="http://schemas.openxmlformats.org/drawingml/2006/table">
            <a:tbl>
              <a:tblPr firstRow="1" firstCol="1" bandRow="1"/>
              <a:tblGrid>
                <a:gridCol w="1622790">
                  <a:extLst>
                    <a:ext uri="{9D8B030D-6E8A-4147-A177-3AD203B41FA5}">
                      <a16:colId xmlns:a16="http://schemas.microsoft.com/office/drawing/2014/main" val="2768358272"/>
                    </a:ext>
                  </a:extLst>
                </a:gridCol>
                <a:gridCol w="3270126">
                  <a:extLst>
                    <a:ext uri="{9D8B030D-6E8A-4147-A177-3AD203B41FA5}">
                      <a16:colId xmlns:a16="http://schemas.microsoft.com/office/drawing/2014/main" val="3836863129"/>
                    </a:ext>
                  </a:extLst>
                </a:gridCol>
                <a:gridCol w="2801885">
                  <a:extLst>
                    <a:ext uri="{9D8B030D-6E8A-4147-A177-3AD203B41FA5}">
                      <a16:colId xmlns:a16="http://schemas.microsoft.com/office/drawing/2014/main" val="1543715766"/>
                    </a:ext>
                  </a:extLst>
                </a:gridCol>
                <a:gridCol w="2958595">
                  <a:extLst>
                    <a:ext uri="{9D8B030D-6E8A-4147-A177-3AD203B41FA5}">
                      <a16:colId xmlns:a16="http://schemas.microsoft.com/office/drawing/2014/main" val="2788302525"/>
                    </a:ext>
                  </a:extLst>
                </a:gridCol>
              </a:tblGrid>
              <a:tr h="22115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Theme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Autumn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Spring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Summer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715043302"/>
                  </a:ext>
                </a:extLst>
              </a:tr>
              <a:tr h="1946518">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Learning Behaviours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Resilience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Collaboration</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Creative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Inquisitive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Motivated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Reflective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Resilience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Collaboration</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Creative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Inquisitive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Motivated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Reflective</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Resilience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Collaboration</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Creative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Inquisitive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Motivated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Reflective</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5625565"/>
                  </a:ext>
                </a:extLst>
              </a:tr>
              <a:tr h="137664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Mental Health and Well-Being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Happy, health friendships</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Mental Health week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Healthy Body, Healthy Mind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Keeping Healthy – Freddy Fit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Coping with change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8911971"/>
                  </a:ext>
                </a:extLst>
              </a:tr>
              <a:tr h="1601445">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Cultural/Moral</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Harvest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Bonfire Night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Children in Need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Diwali</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Hannukah</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Comic Relief</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Sports Relief</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Art week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70859619"/>
                  </a:ext>
                </a:extLst>
              </a:tr>
            </a:tbl>
          </a:graphicData>
        </a:graphic>
      </p:graphicFrame>
    </p:spTree>
    <p:extLst>
      <p:ext uri="{BB962C8B-B14F-4D97-AF65-F5344CB8AC3E}">
        <p14:creationId xmlns:p14="http://schemas.microsoft.com/office/powerpoint/2010/main" val="281220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2E0E8E-0C52-B7EC-D041-0751B9980D3B}"/>
              </a:ext>
            </a:extLst>
          </p:cNvPr>
          <p:cNvSpPr>
            <a:spLocks noGrp="1"/>
          </p:cNvSpPr>
          <p:nvPr>
            <p:ph type="title"/>
          </p:nvPr>
        </p:nvSpPr>
        <p:spPr>
          <a:xfrm>
            <a:off x="221997" y="218769"/>
            <a:ext cx="5323715" cy="656119"/>
          </a:xfrm>
        </p:spPr>
        <p:txBody>
          <a:bodyPr anchor="b">
            <a:normAutofit fontScale="90000"/>
          </a:bodyPr>
          <a:lstStyle/>
          <a:p>
            <a:r>
              <a:rPr lang="en-GB" sz="4000" b="1"/>
              <a:t>Celebration Assemblies  </a:t>
            </a:r>
            <a:endParaRPr lang="en-GB" sz="4000" b="1" dirty="0"/>
          </a:p>
        </p:txBody>
      </p:sp>
      <p:sp>
        <p:nvSpPr>
          <p:cNvPr id="3" name="Content Placeholder 2">
            <a:extLst>
              <a:ext uri="{FF2B5EF4-FFF2-40B4-BE49-F238E27FC236}">
                <a16:creationId xmlns:a16="http://schemas.microsoft.com/office/drawing/2014/main" id="{6672C06F-57ED-88DA-FF32-FDD23182CC43}"/>
              </a:ext>
            </a:extLst>
          </p:cNvPr>
          <p:cNvSpPr>
            <a:spLocks noGrp="1"/>
          </p:cNvSpPr>
          <p:nvPr>
            <p:ph idx="1"/>
          </p:nvPr>
        </p:nvSpPr>
        <p:spPr>
          <a:xfrm>
            <a:off x="110601" y="909081"/>
            <a:ext cx="7912694" cy="5730150"/>
          </a:xfrm>
        </p:spPr>
        <p:txBody>
          <a:bodyPr anchor="t">
            <a:noAutofit/>
          </a:bodyPr>
          <a:lstStyle/>
          <a:p>
            <a:pPr marL="0" indent="0" algn="just">
              <a:buNone/>
            </a:pPr>
            <a:r>
              <a:rPr lang="en-GB" sz="2000"/>
              <a:t>At Brookfield Primary Academy, we use themed assemblies delivered by staff and visitors to inspire, motivate, and celebrate our pupils. On </a:t>
            </a:r>
            <a:r>
              <a:rPr lang="en-GB" sz="2000" b="1"/>
              <a:t>Motivational Monday</a:t>
            </a:r>
            <a:r>
              <a:rPr lang="en-GB" sz="2000"/>
              <a:t>, assemblies focus on encouraging pupils to have a successful week ahead, ending with the children singing our school song, </a:t>
            </a:r>
            <a:r>
              <a:rPr lang="en-GB" sz="2000" i="1"/>
              <a:t>“Proud”</a:t>
            </a:r>
            <a:r>
              <a:rPr lang="en-GB" sz="2000"/>
              <a:t>, to foster a sense of unity and pride.</a:t>
            </a:r>
          </a:p>
          <a:p>
            <a:pPr marL="0" indent="0" algn="just">
              <a:buNone/>
            </a:pPr>
            <a:r>
              <a:rPr lang="en-GB" sz="2000"/>
              <a:t>On </a:t>
            </a:r>
            <a:r>
              <a:rPr lang="en-GB" sz="2000" b="1"/>
              <a:t>Friday</a:t>
            </a:r>
            <a:r>
              <a:rPr lang="en-GB" sz="2000"/>
              <a:t>, our rewards assembly recognises and celebrates pupils’ achievements, both inside and outside of school. Awards include </a:t>
            </a:r>
            <a:r>
              <a:rPr lang="en-GB" sz="2000" i="1"/>
              <a:t>Pupil of the Week</a:t>
            </a:r>
            <a:r>
              <a:rPr lang="en-GB" sz="2000"/>
              <a:t>, </a:t>
            </a:r>
            <a:r>
              <a:rPr lang="en-GB" sz="2000" i="1"/>
              <a:t>Focus Learning Behaviour</a:t>
            </a:r>
            <a:r>
              <a:rPr lang="en-GB" sz="2000"/>
              <a:t>, </a:t>
            </a:r>
            <a:r>
              <a:rPr lang="en-GB" sz="2000" i="1"/>
              <a:t>Reading Stars</a:t>
            </a:r>
            <a:r>
              <a:rPr lang="en-GB" sz="2000"/>
              <a:t>, and the </a:t>
            </a:r>
            <a:r>
              <a:rPr lang="en-GB" sz="2000" i="1"/>
              <a:t>Staff Excellence Award</a:t>
            </a:r>
            <a:r>
              <a:rPr lang="en-GB" sz="2000"/>
              <a:t>. Attendance and punctuality are also celebrated, with pupils reminded of their targets and encouraged to attend school every day.</a:t>
            </a:r>
          </a:p>
          <a:p>
            <a:pPr marL="0" indent="0" algn="just">
              <a:buNone/>
            </a:pPr>
            <a:r>
              <a:rPr lang="en-GB" sz="2000"/>
              <a:t>Achievements beyond the classroom are equally valued; children are invited to share trophies, certificates, and other personal accomplishments, helping to nurture confidence, self-esteem, and a culture of pride in personal success.</a:t>
            </a:r>
          </a:p>
          <a:p>
            <a:pPr marR="0" lvl="0" indent="0" defTabSz="914400" rtl="0" eaLnBrk="1" fontAlgn="auto" latinLnBrk="0" hangingPunct="1">
              <a:spcBef>
                <a:spcPts val="0"/>
              </a:spcBef>
              <a:buClrTx/>
              <a:buSzTx/>
              <a:buNone/>
              <a:tabLst/>
              <a:defRPr/>
            </a:pPr>
            <a:endParaRPr lang="en-GB" sz="18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C4988D36-CDDF-5B62-831D-9BBA5888E96D}"/>
              </a:ext>
            </a:extLst>
          </p:cNvPr>
          <p:cNvPicPr>
            <a:picLocks noChangeAspect="1"/>
          </p:cNvPicPr>
          <p:nvPr/>
        </p:nvPicPr>
        <p:blipFill>
          <a:blip r:embed="rId2"/>
          <a:stretch>
            <a:fillRect/>
          </a:stretch>
        </p:blipFill>
        <p:spPr>
          <a:xfrm>
            <a:off x="8480495" y="4413374"/>
            <a:ext cx="3266153" cy="2215803"/>
          </a:xfrm>
          <a:prstGeom prst="rect">
            <a:avLst/>
          </a:prstGeom>
        </p:spPr>
      </p:pic>
      <p:pic>
        <p:nvPicPr>
          <p:cNvPr id="5" name="Picture 4">
            <a:extLst>
              <a:ext uri="{FF2B5EF4-FFF2-40B4-BE49-F238E27FC236}">
                <a16:creationId xmlns:a16="http://schemas.microsoft.com/office/drawing/2014/main" id="{11E296C3-0F55-4664-B64A-1BE50AE533E2}"/>
              </a:ext>
            </a:extLst>
          </p:cNvPr>
          <p:cNvPicPr>
            <a:picLocks noChangeAspect="1"/>
          </p:cNvPicPr>
          <p:nvPr/>
        </p:nvPicPr>
        <p:blipFill>
          <a:blip r:embed="rId3"/>
          <a:stretch>
            <a:fillRect/>
          </a:stretch>
        </p:blipFill>
        <p:spPr>
          <a:xfrm>
            <a:off x="5246029" y="5258746"/>
            <a:ext cx="2595131" cy="1599241"/>
          </a:xfrm>
          <a:prstGeom prst="rect">
            <a:avLst/>
          </a:prstGeom>
        </p:spPr>
      </p:pic>
      <p:pic>
        <p:nvPicPr>
          <p:cNvPr id="6" name="Picture 5">
            <a:extLst>
              <a:ext uri="{FF2B5EF4-FFF2-40B4-BE49-F238E27FC236}">
                <a16:creationId xmlns:a16="http://schemas.microsoft.com/office/drawing/2014/main" id="{9F254B39-C340-7CCE-BA46-FEB7970240AF}"/>
              </a:ext>
            </a:extLst>
          </p:cNvPr>
          <p:cNvPicPr>
            <a:picLocks noChangeAspect="1"/>
          </p:cNvPicPr>
          <p:nvPr/>
        </p:nvPicPr>
        <p:blipFill>
          <a:blip r:embed="rId4"/>
          <a:stretch>
            <a:fillRect/>
          </a:stretch>
        </p:blipFill>
        <p:spPr>
          <a:xfrm>
            <a:off x="749508" y="5386687"/>
            <a:ext cx="1471300" cy="1471300"/>
          </a:xfrm>
          <a:prstGeom prst="rect">
            <a:avLst/>
          </a:prstGeom>
        </p:spPr>
      </p:pic>
      <p:pic>
        <p:nvPicPr>
          <p:cNvPr id="7" name="Picture 6">
            <a:extLst>
              <a:ext uri="{FF2B5EF4-FFF2-40B4-BE49-F238E27FC236}">
                <a16:creationId xmlns:a16="http://schemas.microsoft.com/office/drawing/2014/main" id="{8A317C34-E9AE-20E1-D253-74022942DF9F}"/>
              </a:ext>
            </a:extLst>
          </p:cNvPr>
          <p:cNvPicPr>
            <a:picLocks noChangeAspect="1"/>
          </p:cNvPicPr>
          <p:nvPr/>
        </p:nvPicPr>
        <p:blipFill>
          <a:blip r:embed="rId5"/>
          <a:stretch>
            <a:fillRect/>
          </a:stretch>
        </p:blipFill>
        <p:spPr>
          <a:xfrm>
            <a:off x="2764692" y="5347669"/>
            <a:ext cx="2024137" cy="1510318"/>
          </a:xfrm>
          <a:prstGeom prst="rect">
            <a:avLst/>
          </a:prstGeom>
        </p:spPr>
      </p:pic>
      <p:pic>
        <p:nvPicPr>
          <p:cNvPr id="10" name="Picture 9" descr="A person and child holding a certificate&#10;&#10;AI-generated content may be incorrect.">
            <a:extLst>
              <a:ext uri="{FF2B5EF4-FFF2-40B4-BE49-F238E27FC236}">
                <a16:creationId xmlns:a16="http://schemas.microsoft.com/office/drawing/2014/main" id="{85809127-A7BF-3365-56F1-7DD531DF2F47}"/>
              </a:ext>
            </a:extLst>
          </p:cNvPr>
          <p:cNvPicPr>
            <a:picLocks noChangeAspect="1"/>
          </p:cNvPicPr>
          <p:nvPr/>
        </p:nvPicPr>
        <p:blipFill>
          <a:blip r:embed="rId6">
            <a:extLst>
              <a:ext uri="{28A0092B-C50C-407E-A947-70E740481C1C}">
                <a14:useLocalDpi xmlns:a14="http://schemas.microsoft.com/office/drawing/2010/main" val="0"/>
              </a:ext>
            </a:extLst>
          </a:blip>
          <a:srcRect l="10565" t="13256" r="24574" b="7990"/>
          <a:stretch>
            <a:fillRect/>
          </a:stretch>
        </p:blipFill>
        <p:spPr>
          <a:xfrm>
            <a:off x="9168504" y="450866"/>
            <a:ext cx="2168064" cy="3511642"/>
          </a:xfrm>
          <a:prstGeom prst="rect">
            <a:avLst/>
          </a:prstGeom>
        </p:spPr>
      </p:pic>
    </p:spTree>
    <p:extLst>
      <p:ext uri="{BB962C8B-B14F-4D97-AF65-F5344CB8AC3E}">
        <p14:creationId xmlns:p14="http://schemas.microsoft.com/office/powerpoint/2010/main" val="1481062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797CAF5-048F-A12D-4B36-CE73AD20F93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D167DDF-130F-D937-B430-E30D4A9E0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A5335B-5223-9590-53A4-79D5F8C33B33}"/>
              </a:ext>
            </a:extLst>
          </p:cNvPr>
          <p:cNvSpPr>
            <a:spLocks noGrp="1"/>
          </p:cNvSpPr>
          <p:nvPr>
            <p:ph type="title"/>
          </p:nvPr>
        </p:nvSpPr>
        <p:spPr>
          <a:xfrm>
            <a:off x="221997" y="218769"/>
            <a:ext cx="5323715" cy="656119"/>
          </a:xfrm>
        </p:spPr>
        <p:txBody>
          <a:bodyPr anchor="b">
            <a:normAutofit/>
          </a:bodyPr>
          <a:lstStyle/>
          <a:p>
            <a:r>
              <a:rPr lang="en-GB" sz="4000" dirty="0"/>
              <a:t>RSHE </a:t>
            </a:r>
          </a:p>
        </p:txBody>
      </p:sp>
      <p:sp>
        <p:nvSpPr>
          <p:cNvPr id="3" name="Content Placeholder 2">
            <a:extLst>
              <a:ext uri="{FF2B5EF4-FFF2-40B4-BE49-F238E27FC236}">
                <a16:creationId xmlns:a16="http://schemas.microsoft.com/office/drawing/2014/main" id="{4F50A3AD-42C2-4324-8766-D8A2947BA127}"/>
              </a:ext>
            </a:extLst>
          </p:cNvPr>
          <p:cNvSpPr>
            <a:spLocks noGrp="1"/>
          </p:cNvSpPr>
          <p:nvPr>
            <p:ph idx="1"/>
          </p:nvPr>
        </p:nvSpPr>
        <p:spPr>
          <a:xfrm>
            <a:off x="110601" y="909081"/>
            <a:ext cx="7912694" cy="5730150"/>
          </a:xfrm>
        </p:spPr>
        <p:txBody>
          <a:bodyPr anchor="t">
            <a:noAutofit/>
          </a:bodyPr>
          <a:lstStyle/>
          <a:p>
            <a:pPr marR="0" lvl="0" indent="0" defTabSz="914400" rtl="0" eaLnBrk="1" fontAlgn="auto" latinLnBrk="0" hangingPunct="1">
              <a:spcBef>
                <a:spcPts val="0"/>
              </a:spcBef>
              <a:buClrTx/>
              <a:buSzTx/>
              <a:buNone/>
              <a:tabLst/>
              <a:defRPr/>
            </a:pPr>
            <a:r>
              <a:rPr lang="en-GB" sz="1800" b="1" dirty="0">
                <a:ea typeface="Times New Roman" panose="02020603050405020304" pitchFamily="18" charset="0"/>
                <a:cs typeface="Times New Roman" panose="02020603050405020304" pitchFamily="18" charset="0"/>
              </a:rPr>
              <a:t>Through our RSHE scheme pupils will develop:</a:t>
            </a:r>
          </a:p>
          <a:p>
            <a:pPr marL="685800" indent="-457200">
              <a:spcBef>
                <a:spcPts val="0"/>
              </a:spcBef>
              <a:defRPr/>
            </a:pPr>
            <a:r>
              <a:rPr lang="en-GB" sz="1800" dirty="0">
                <a:ea typeface="Times New Roman" panose="02020603050405020304" pitchFamily="18" charset="0"/>
                <a:cs typeface="Times New Roman" panose="02020603050405020304" pitchFamily="18" charset="0"/>
              </a:rPr>
              <a:t>the knowledge, skills and attributes they need to keep themselves healthy and safe, and prepared for life and work.</a:t>
            </a:r>
          </a:p>
          <a:p>
            <a:pPr marL="685800" indent="-457200">
              <a:spcBef>
                <a:spcPts val="0"/>
              </a:spcBef>
              <a:defRPr/>
            </a:pPr>
            <a:r>
              <a:rPr lang="en-GB" sz="1800" dirty="0"/>
              <a:t>an understanding of friendships and how to keep friendships positive and healthy.</a:t>
            </a:r>
          </a:p>
          <a:p>
            <a:pPr marL="685800" indent="-457200">
              <a:spcBef>
                <a:spcPts val="0"/>
              </a:spcBef>
              <a:defRPr/>
            </a:pPr>
            <a:r>
              <a:rPr lang="en-GB" sz="1800" dirty="0"/>
              <a:t>an understanding of their own values and identity and skills to resolve difficulties, including maintaining and respecting personal boundaries and safe touch.</a:t>
            </a:r>
          </a:p>
          <a:p>
            <a:pPr marL="685800" indent="-457200">
              <a:spcBef>
                <a:spcPts val="0"/>
              </a:spcBef>
              <a:defRPr/>
            </a:pPr>
            <a:r>
              <a:rPr lang="en-GB" sz="1800" dirty="0"/>
              <a:t>knowledge and understanding of similarities and differences and encouraging ways to value and respect difference and diversity. </a:t>
            </a:r>
          </a:p>
          <a:p>
            <a:pPr marL="685800" indent="-457200">
              <a:spcBef>
                <a:spcPts val="0"/>
              </a:spcBef>
              <a:defRPr/>
            </a:pPr>
            <a:r>
              <a:rPr lang="en-GB" sz="1800" dirty="0"/>
              <a:t>their understanding and gratitude for special people in their lives. Pupils will be aware of increasing responsibilities towards themselves, including the role they can play and the difference they can make within their communities.</a:t>
            </a:r>
          </a:p>
          <a:p>
            <a:pPr marL="685800" indent="-457200">
              <a:spcBef>
                <a:spcPts val="0"/>
              </a:spcBef>
              <a:defRPr/>
            </a:pPr>
            <a:r>
              <a:rPr lang="en-GB" sz="1800" dirty="0">
                <a:ea typeface="Times New Roman" panose="02020603050405020304" pitchFamily="18" charset="0"/>
                <a:cs typeface="Times New Roman" panose="02020603050405020304" pitchFamily="18" charset="0"/>
              </a:rPr>
              <a:t>their understanding of diversity of families and the characteristics of healthy, positive family relationships. </a:t>
            </a:r>
          </a:p>
          <a:p>
            <a:pPr marL="685800" indent="-457200">
              <a:spcBef>
                <a:spcPts val="0"/>
              </a:spcBef>
              <a:defRPr/>
            </a:pPr>
            <a:r>
              <a:rPr lang="en-GB" sz="1800" dirty="0">
                <a:ea typeface="Times New Roman" panose="02020603050405020304" pitchFamily="18" charset="0"/>
                <a:cs typeface="Times New Roman" panose="02020603050405020304" pitchFamily="18" charset="0"/>
              </a:rPr>
              <a:t>Knowledge of how to stay healthy, both physically and mentally, maintain wellbeing and prevent illness. </a:t>
            </a:r>
          </a:p>
          <a:p>
            <a:pPr marL="685800" indent="-457200">
              <a:spcBef>
                <a:spcPts val="0"/>
              </a:spcBef>
              <a:defRPr/>
            </a:pPr>
            <a:r>
              <a:rPr lang="en-GB" sz="1800" dirty="0">
                <a:ea typeface="Times New Roman" panose="02020603050405020304" pitchFamily="18" charset="0"/>
                <a:cs typeface="Times New Roman" panose="02020603050405020304" pitchFamily="18" charset="0"/>
              </a:rPr>
              <a:t>An understanding of how people grow and change from babies, through puberty to adulthood. </a:t>
            </a:r>
            <a:endParaRPr lang="en-GB" sz="1800" dirty="0"/>
          </a:p>
          <a:p>
            <a:r>
              <a:rPr lang="en-GB" sz="1800" b="1" dirty="0"/>
              <a:t>With Me In Mind – </a:t>
            </a:r>
            <a:r>
              <a:rPr lang="en-GB" sz="1800" dirty="0"/>
              <a:t>we offer a variety of workshops to key pupils who would benefit from sessions on self- esteem, friendships, anxiety and many other areas of the RSHE curriculum. </a:t>
            </a:r>
          </a:p>
        </p:txBody>
      </p:sp>
      <p:sp>
        <p:nvSpPr>
          <p:cNvPr id="11" name="Rectangle 10">
            <a:extLst>
              <a:ext uri="{FF2B5EF4-FFF2-40B4-BE49-F238E27FC236}">
                <a16:creationId xmlns:a16="http://schemas.microsoft.com/office/drawing/2014/main" id="{EA359453-E230-676E-58A1-B8BCA929E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E327B3C-9B99-63C5-E45F-67E8C0CB1B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1CA43B9-A9BE-B5C9-2DC4-752667E4F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520A81DE-60BD-6350-56B8-030F24953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8B86AA7-6CFC-7D7E-1C98-D7F5C35F238A}"/>
              </a:ext>
            </a:extLst>
          </p:cNvPr>
          <p:cNvPicPr>
            <a:picLocks noChangeAspect="1"/>
          </p:cNvPicPr>
          <p:nvPr/>
        </p:nvPicPr>
        <p:blipFill>
          <a:blip r:embed="rId2"/>
          <a:stretch>
            <a:fillRect/>
          </a:stretch>
        </p:blipFill>
        <p:spPr>
          <a:xfrm>
            <a:off x="8023295" y="1073973"/>
            <a:ext cx="3968629" cy="5071731"/>
          </a:xfrm>
          <a:prstGeom prst="rect">
            <a:avLst/>
          </a:prstGeom>
        </p:spPr>
      </p:pic>
    </p:spTree>
    <p:extLst>
      <p:ext uri="{BB962C8B-B14F-4D97-AF65-F5344CB8AC3E}">
        <p14:creationId xmlns:p14="http://schemas.microsoft.com/office/powerpoint/2010/main" val="1128665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ulletin board with pictures and text&#10;&#10;AI-generated content may be incorrect.">
            <a:extLst>
              <a:ext uri="{FF2B5EF4-FFF2-40B4-BE49-F238E27FC236}">
                <a16:creationId xmlns:a16="http://schemas.microsoft.com/office/drawing/2014/main" id="{48851D7D-37B6-07DE-4820-4A0BD392F82D}"/>
              </a:ext>
            </a:extLst>
          </p:cNvPr>
          <p:cNvPicPr>
            <a:picLocks noChangeAspect="1"/>
          </p:cNvPicPr>
          <p:nvPr/>
        </p:nvPicPr>
        <p:blipFill>
          <a:blip r:embed="rId2">
            <a:extLst>
              <a:ext uri="{28A0092B-C50C-407E-A947-70E740481C1C}">
                <a14:useLocalDpi xmlns:a14="http://schemas.microsoft.com/office/drawing/2010/main" val="0"/>
              </a:ext>
            </a:extLst>
          </a:blip>
          <a:srcRect t="19672" r="650" b="5355"/>
          <a:stretch>
            <a:fillRect/>
          </a:stretch>
        </p:blipFill>
        <p:spPr>
          <a:xfrm>
            <a:off x="6095617" y="456986"/>
            <a:ext cx="5351801" cy="5943600"/>
          </a:xfrm>
          <a:prstGeom prst="rect">
            <a:avLst/>
          </a:prstGeom>
        </p:spPr>
      </p:pic>
      <p:pic>
        <p:nvPicPr>
          <p:cNvPr id="9" name="Picture 8" descr="A group of people standing in front of a white board&#10;&#10;AI-generated content may be incorrect.">
            <a:extLst>
              <a:ext uri="{FF2B5EF4-FFF2-40B4-BE49-F238E27FC236}">
                <a16:creationId xmlns:a16="http://schemas.microsoft.com/office/drawing/2014/main" id="{360C24B4-06D1-70A0-1862-86C12C123C65}"/>
              </a:ext>
            </a:extLst>
          </p:cNvPr>
          <p:cNvPicPr>
            <a:picLocks noChangeAspect="1"/>
          </p:cNvPicPr>
          <p:nvPr/>
        </p:nvPicPr>
        <p:blipFill>
          <a:blip r:embed="rId3">
            <a:extLst>
              <a:ext uri="{28A0092B-C50C-407E-A947-70E740481C1C}">
                <a14:useLocalDpi xmlns:a14="http://schemas.microsoft.com/office/drawing/2010/main" val="0"/>
              </a:ext>
            </a:extLst>
          </a:blip>
          <a:srcRect l="219" t="28630" r="10764"/>
          <a:stretch>
            <a:fillRect/>
          </a:stretch>
        </p:blipFill>
        <p:spPr>
          <a:xfrm>
            <a:off x="196596" y="456986"/>
            <a:ext cx="3918204" cy="2356106"/>
          </a:xfrm>
          <a:prstGeom prst="rect">
            <a:avLst/>
          </a:prstGeom>
        </p:spPr>
      </p:pic>
      <p:pic>
        <p:nvPicPr>
          <p:cNvPr id="3" name="Picture 2" descr="A group of kids in a classroom&#10;&#10;AI-generated content may be incorrect.">
            <a:extLst>
              <a:ext uri="{FF2B5EF4-FFF2-40B4-BE49-F238E27FC236}">
                <a16:creationId xmlns:a16="http://schemas.microsoft.com/office/drawing/2014/main" id="{01249A9D-AD83-3058-5120-094D402428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350" y="3352586"/>
            <a:ext cx="2857500" cy="2143125"/>
          </a:xfrm>
          <a:prstGeom prst="rect">
            <a:avLst/>
          </a:prstGeom>
        </p:spPr>
      </p:pic>
      <p:pic>
        <p:nvPicPr>
          <p:cNvPr id="6" name="Picture 5" descr="A group of people posing for a picture&#10;&#10;AI-generated content may be incorrect.">
            <a:extLst>
              <a:ext uri="{FF2B5EF4-FFF2-40B4-BE49-F238E27FC236}">
                <a16:creationId xmlns:a16="http://schemas.microsoft.com/office/drawing/2014/main" id="{AC71A80A-A36B-D1D1-023D-CA261159A7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86200" y="3428786"/>
            <a:ext cx="1911830" cy="2549107"/>
          </a:xfrm>
          <a:prstGeom prst="rect">
            <a:avLst/>
          </a:prstGeom>
        </p:spPr>
      </p:pic>
    </p:spTree>
    <p:extLst>
      <p:ext uri="{BB962C8B-B14F-4D97-AF65-F5344CB8AC3E}">
        <p14:creationId xmlns:p14="http://schemas.microsoft.com/office/powerpoint/2010/main" val="29348798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F0CF6D7-C5BC-591D-2C8F-0F32BE02903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D8342E-7231-D40C-EEA7-9C2CDC82C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E49F61-1BC9-8415-955B-554128FDAAC0}"/>
              </a:ext>
            </a:extLst>
          </p:cNvPr>
          <p:cNvSpPr>
            <a:spLocks noGrp="1"/>
          </p:cNvSpPr>
          <p:nvPr>
            <p:ph type="title"/>
          </p:nvPr>
        </p:nvSpPr>
        <p:spPr>
          <a:xfrm>
            <a:off x="221997" y="218769"/>
            <a:ext cx="5323715" cy="656119"/>
          </a:xfrm>
        </p:spPr>
        <p:txBody>
          <a:bodyPr anchor="b">
            <a:normAutofit/>
          </a:bodyPr>
          <a:lstStyle/>
          <a:p>
            <a:r>
              <a:rPr lang="en-GB" sz="4000" dirty="0"/>
              <a:t> </a:t>
            </a:r>
          </a:p>
        </p:txBody>
      </p:sp>
      <p:sp>
        <p:nvSpPr>
          <p:cNvPr id="3" name="Content Placeholder 2">
            <a:extLst>
              <a:ext uri="{FF2B5EF4-FFF2-40B4-BE49-F238E27FC236}">
                <a16:creationId xmlns:a16="http://schemas.microsoft.com/office/drawing/2014/main" id="{DDBBAB41-3A26-E3C3-3DE9-9CD3D3A694D8}"/>
              </a:ext>
            </a:extLst>
          </p:cNvPr>
          <p:cNvSpPr>
            <a:spLocks noGrp="1"/>
          </p:cNvSpPr>
          <p:nvPr>
            <p:ph idx="1"/>
          </p:nvPr>
        </p:nvSpPr>
        <p:spPr>
          <a:xfrm>
            <a:off x="38093" y="962732"/>
            <a:ext cx="8546702" cy="5730150"/>
          </a:xfrm>
        </p:spPr>
        <p:txBody>
          <a:bodyPr anchor="t">
            <a:noAutofit/>
          </a:bodyPr>
          <a:lstStyle/>
          <a:p>
            <a:pPr>
              <a:buNone/>
            </a:pPr>
            <a:r>
              <a:rPr lang="en-GB" sz="2000" dirty="0"/>
              <a:t>At Brookfield Primary Academy, we believe in nurturing the whole child — developing confident, ambitious, and well-rounded learners who are equipped with the knowledge, skills, and values they need to succeed </a:t>
            </a:r>
          </a:p>
          <a:p>
            <a:pPr>
              <a:buNone/>
            </a:pPr>
            <a:r>
              <a:rPr lang="en-GB" sz="2000" dirty="0"/>
              <a:t>in modern Britain. As part of our personal development provision, we recognise the importance of preparing children for life beyond school, including raising aspirations and providing meaningful opportunities to learn about the world of work.</a:t>
            </a:r>
          </a:p>
          <a:p>
            <a:pPr>
              <a:buNone/>
            </a:pPr>
            <a:endParaRPr lang="en-GB" sz="2000" b="1" dirty="0"/>
          </a:p>
          <a:p>
            <a:pPr>
              <a:buNone/>
            </a:pPr>
            <a:r>
              <a:rPr lang="en-GB" sz="2000" b="1" dirty="0"/>
              <a:t>Aims:</a:t>
            </a:r>
            <a:endParaRPr lang="en-GB" sz="2000" dirty="0"/>
          </a:p>
          <a:p>
            <a:r>
              <a:rPr lang="en-GB" sz="2000" dirty="0"/>
              <a:t>To develop a comprehensive, age-appropriate careers and employment curriculum that introduces children to a wide range of career paths and opportunities.</a:t>
            </a:r>
          </a:p>
          <a:p>
            <a:r>
              <a:rPr lang="en-GB" sz="2000" dirty="0"/>
              <a:t>To raise aspirations for all pupils by providing inspiring, relevant, and engaging experiences that help them understand the possibilities available to them in the future.</a:t>
            </a:r>
          </a:p>
        </p:txBody>
      </p:sp>
      <p:sp>
        <p:nvSpPr>
          <p:cNvPr id="11" name="Rectangle 10">
            <a:extLst>
              <a:ext uri="{FF2B5EF4-FFF2-40B4-BE49-F238E27FC236}">
                <a16:creationId xmlns:a16="http://schemas.microsoft.com/office/drawing/2014/main" id="{164FC63F-DA9A-1B1C-75ED-2BA54443D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3EBF5E6-EDBE-7D3A-5AEE-A6D2E3D7B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9AA13E9-CFE0-46B6-C1EF-A3ED8AAABC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11134ABF-BE1A-CEA0-A22E-DF41FFBD9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9E57537-C9D5-5573-CB26-7770F1195D63}"/>
              </a:ext>
            </a:extLst>
          </p:cNvPr>
          <p:cNvPicPr>
            <a:picLocks noChangeAspect="1"/>
          </p:cNvPicPr>
          <p:nvPr/>
        </p:nvPicPr>
        <p:blipFill>
          <a:blip r:embed="rId2"/>
          <a:stretch>
            <a:fillRect/>
          </a:stretch>
        </p:blipFill>
        <p:spPr>
          <a:xfrm>
            <a:off x="8185278" y="945944"/>
            <a:ext cx="3968629" cy="5071731"/>
          </a:xfrm>
          <a:prstGeom prst="rect">
            <a:avLst/>
          </a:prstGeom>
        </p:spPr>
      </p:pic>
      <p:sp>
        <p:nvSpPr>
          <p:cNvPr id="6" name="TextBox 5">
            <a:extLst>
              <a:ext uri="{FF2B5EF4-FFF2-40B4-BE49-F238E27FC236}">
                <a16:creationId xmlns:a16="http://schemas.microsoft.com/office/drawing/2014/main" id="{91A3B6AE-8E61-7F88-D95B-579F6AFC7BAD}"/>
              </a:ext>
            </a:extLst>
          </p:cNvPr>
          <p:cNvSpPr txBox="1"/>
          <p:nvPr/>
        </p:nvSpPr>
        <p:spPr>
          <a:xfrm>
            <a:off x="221997" y="269875"/>
            <a:ext cx="6105832" cy="523220"/>
          </a:xfrm>
          <a:prstGeom prst="rect">
            <a:avLst/>
          </a:prstGeom>
          <a:noFill/>
        </p:spPr>
        <p:txBody>
          <a:bodyPr wrap="square">
            <a:spAutoFit/>
          </a:bodyPr>
          <a:lstStyle/>
          <a:p>
            <a:r>
              <a:rPr lang="en-GB" sz="2800" b="1" dirty="0"/>
              <a:t>Aspiration and Careers Education </a:t>
            </a:r>
          </a:p>
        </p:txBody>
      </p:sp>
    </p:spTree>
    <p:extLst>
      <p:ext uri="{BB962C8B-B14F-4D97-AF65-F5344CB8AC3E}">
        <p14:creationId xmlns:p14="http://schemas.microsoft.com/office/powerpoint/2010/main" val="3425465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017C2CE-B2D2-7CE7-A113-09C5FEF79EDC}"/>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C0639C-0846-D22C-757A-298247B42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33DFD-83C5-2E27-61BD-7819D452FF36}"/>
              </a:ext>
            </a:extLst>
          </p:cNvPr>
          <p:cNvSpPr>
            <a:spLocks noGrp="1"/>
          </p:cNvSpPr>
          <p:nvPr>
            <p:ph type="title"/>
          </p:nvPr>
        </p:nvSpPr>
        <p:spPr>
          <a:xfrm>
            <a:off x="221997" y="218769"/>
            <a:ext cx="5323715" cy="656119"/>
          </a:xfrm>
        </p:spPr>
        <p:txBody>
          <a:bodyPr anchor="b">
            <a:normAutofit/>
          </a:bodyPr>
          <a:lstStyle/>
          <a:p>
            <a:r>
              <a:rPr lang="en-GB" sz="4000" dirty="0"/>
              <a:t> </a:t>
            </a:r>
          </a:p>
        </p:txBody>
      </p:sp>
      <p:sp>
        <p:nvSpPr>
          <p:cNvPr id="3" name="Content Placeholder 2">
            <a:extLst>
              <a:ext uri="{FF2B5EF4-FFF2-40B4-BE49-F238E27FC236}">
                <a16:creationId xmlns:a16="http://schemas.microsoft.com/office/drawing/2014/main" id="{DF8C9DB3-04C3-E093-F2A6-1D98ADE4CF07}"/>
              </a:ext>
            </a:extLst>
          </p:cNvPr>
          <p:cNvSpPr>
            <a:spLocks noGrp="1"/>
          </p:cNvSpPr>
          <p:nvPr>
            <p:ph idx="1"/>
          </p:nvPr>
        </p:nvSpPr>
        <p:spPr>
          <a:xfrm>
            <a:off x="82657" y="909081"/>
            <a:ext cx="8546702" cy="5730150"/>
          </a:xfrm>
        </p:spPr>
        <p:txBody>
          <a:bodyPr anchor="t">
            <a:noAutofit/>
          </a:bodyPr>
          <a:lstStyle/>
          <a:p>
            <a:pPr>
              <a:buNone/>
            </a:pPr>
            <a:endParaRPr lang="en-GB" sz="1600" dirty="0"/>
          </a:p>
          <a:p>
            <a:pPr>
              <a:buNone/>
            </a:pPr>
            <a:r>
              <a:rPr lang="en-GB" sz="2000" b="1" dirty="0"/>
              <a:t>Aims:</a:t>
            </a:r>
            <a:endParaRPr lang="en-GB" sz="2000" dirty="0"/>
          </a:p>
          <a:p>
            <a:pPr marL="0" indent="0">
              <a:buNone/>
            </a:pPr>
            <a:endParaRPr lang="en-GB" sz="1600" dirty="0"/>
          </a:p>
        </p:txBody>
      </p:sp>
      <p:sp>
        <p:nvSpPr>
          <p:cNvPr id="11" name="Rectangle 10">
            <a:extLst>
              <a:ext uri="{FF2B5EF4-FFF2-40B4-BE49-F238E27FC236}">
                <a16:creationId xmlns:a16="http://schemas.microsoft.com/office/drawing/2014/main" id="{FB5F4970-6960-841D-27DA-3FA8D5547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E421572-3FF7-F777-0B7A-15BCB7961C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6D040E8-6A9F-6A90-0ABF-F63031896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1FC65B78-A1CB-CF44-757F-96745E6AB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135CC492-59DC-571D-72FC-69E4520ED9E7}"/>
              </a:ext>
            </a:extLst>
          </p:cNvPr>
          <p:cNvPicPr>
            <a:picLocks noChangeAspect="1"/>
          </p:cNvPicPr>
          <p:nvPr/>
        </p:nvPicPr>
        <p:blipFill>
          <a:blip r:embed="rId2"/>
          <a:stretch>
            <a:fillRect/>
          </a:stretch>
        </p:blipFill>
        <p:spPr>
          <a:xfrm>
            <a:off x="8185278" y="945944"/>
            <a:ext cx="3968629" cy="5071731"/>
          </a:xfrm>
          <a:prstGeom prst="rect">
            <a:avLst/>
          </a:prstGeom>
        </p:spPr>
      </p:pic>
      <p:sp>
        <p:nvSpPr>
          <p:cNvPr id="6" name="TextBox 5">
            <a:extLst>
              <a:ext uri="{FF2B5EF4-FFF2-40B4-BE49-F238E27FC236}">
                <a16:creationId xmlns:a16="http://schemas.microsoft.com/office/drawing/2014/main" id="{DEB21EBE-6F06-643F-6E5C-BA70F1DAD4C9}"/>
              </a:ext>
            </a:extLst>
          </p:cNvPr>
          <p:cNvSpPr txBox="1"/>
          <p:nvPr/>
        </p:nvSpPr>
        <p:spPr>
          <a:xfrm>
            <a:off x="221997" y="269875"/>
            <a:ext cx="6105832" cy="523220"/>
          </a:xfrm>
          <a:prstGeom prst="rect">
            <a:avLst/>
          </a:prstGeom>
          <a:noFill/>
        </p:spPr>
        <p:txBody>
          <a:bodyPr wrap="square">
            <a:spAutoFit/>
          </a:bodyPr>
          <a:lstStyle/>
          <a:p>
            <a:r>
              <a:rPr lang="en-GB" sz="2800" b="1" dirty="0"/>
              <a:t>Aspiration and Careers Education </a:t>
            </a:r>
          </a:p>
        </p:txBody>
      </p:sp>
      <p:sp>
        <p:nvSpPr>
          <p:cNvPr id="7" name="TextBox 6">
            <a:extLst>
              <a:ext uri="{FF2B5EF4-FFF2-40B4-BE49-F238E27FC236}">
                <a16:creationId xmlns:a16="http://schemas.microsoft.com/office/drawing/2014/main" id="{D8E7C249-A276-24E4-5458-9AE1DA8B6D74}"/>
              </a:ext>
            </a:extLst>
          </p:cNvPr>
          <p:cNvSpPr txBox="1"/>
          <p:nvPr/>
        </p:nvSpPr>
        <p:spPr>
          <a:xfrm>
            <a:off x="82657" y="1783969"/>
            <a:ext cx="6105832" cy="4401205"/>
          </a:xfrm>
          <a:prstGeom prst="rect">
            <a:avLst/>
          </a:prstGeom>
          <a:noFill/>
        </p:spPr>
        <p:txBody>
          <a:bodyPr wrap="square">
            <a:spAutoFit/>
          </a:bodyPr>
          <a:lstStyle/>
          <a:p>
            <a:pPr marL="342900" indent="-342900">
              <a:buFont typeface="Wingdings" panose="05000000000000000000" pitchFamily="2" charset="2"/>
              <a:buChar char="§"/>
            </a:pPr>
            <a:r>
              <a:rPr lang="en-GB" sz="2000" dirty="0"/>
              <a:t>To ensure children understand the value of learning, resilience, and ambition in achieving personal and career goals.</a:t>
            </a:r>
          </a:p>
          <a:p>
            <a:pPr marL="342900" indent="-342900">
              <a:buFont typeface="Wingdings" panose="05000000000000000000" pitchFamily="2" charset="2"/>
              <a:buChar char="§"/>
            </a:pPr>
            <a:r>
              <a:rPr lang="en-GB" sz="2000" dirty="0"/>
              <a:t>To build partnerships with local businesses, further education providers, and community organisations, offering pupils authentic insights into different professions.</a:t>
            </a:r>
          </a:p>
          <a:p>
            <a:pPr marL="342900" indent="-342900">
              <a:buFont typeface="Wingdings" panose="05000000000000000000" pitchFamily="2" charset="2"/>
              <a:buChar char="§"/>
            </a:pPr>
            <a:r>
              <a:rPr lang="en-GB" sz="2000" dirty="0"/>
              <a:t>To embed careers-related learning across the curriculum, linking classroom topics to real-world contexts wherever possible.</a:t>
            </a:r>
          </a:p>
          <a:p>
            <a:pPr marL="342900" indent="-342900">
              <a:buFont typeface="Wingdings" panose="05000000000000000000" pitchFamily="2" charset="2"/>
              <a:buChar char="§"/>
            </a:pPr>
            <a:r>
              <a:rPr lang="en-GB" sz="2000" dirty="0"/>
              <a:t>To promote equality of opportunity, ensuring that all pupils — regardless of background or starting point — are encouraged to be ambitious and explore a variety of career options</a:t>
            </a:r>
          </a:p>
        </p:txBody>
      </p:sp>
    </p:spTree>
    <p:extLst>
      <p:ext uri="{BB962C8B-B14F-4D97-AF65-F5344CB8AC3E}">
        <p14:creationId xmlns:p14="http://schemas.microsoft.com/office/powerpoint/2010/main" val="3161052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C1E31-A948-BA98-1687-97CCA20F707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Careers and Education </a:t>
            </a:r>
          </a:p>
        </p:txBody>
      </p:sp>
      <p:graphicFrame>
        <p:nvGraphicFramePr>
          <p:cNvPr id="5" name="Table 4">
            <a:extLst>
              <a:ext uri="{FF2B5EF4-FFF2-40B4-BE49-F238E27FC236}">
                <a16:creationId xmlns:a16="http://schemas.microsoft.com/office/drawing/2014/main" id="{2393502B-738C-55F4-2699-4EDFE2DD4D12}"/>
              </a:ext>
            </a:extLst>
          </p:cNvPr>
          <p:cNvGraphicFramePr>
            <a:graphicFrameLocks noGrp="1"/>
          </p:cNvGraphicFramePr>
          <p:nvPr>
            <p:extLst>
              <p:ext uri="{D42A27DB-BD31-4B8C-83A1-F6EECF244321}">
                <p14:modId xmlns:p14="http://schemas.microsoft.com/office/powerpoint/2010/main" val="1804996141"/>
              </p:ext>
            </p:extLst>
          </p:nvPr>
        </p:nvGraphicFramePr>
        <p:xfrm>
          <a:off x="256994" y="832625"/>
          <a:ext cx="7853544" cy="5937528"/>
        </p:xfrm>
        <a:graphic>
          <a:graphicData uri="http://schemas.openxmlformats.org/drawingml/2006/table">
            <a:tbl>
              <a:tblPr firstRow="1" firstCol="1" bandRow="1"/>
              <a:tblGrid>
                <a:gridCol w="1703308">
                  <a:extLst>
                    <a:ext uri="{9D8B030D-6E8A-4147-A177-3AD203B41FA5}">
                      <a16:colId xmlns:a16="http://schemas.microsoft.com/office/drawing/2014/main" val="923729886"/>
                    </a:ext>
                  </a:extLst>
                </a:gridCol>
                <a:gridCol w="3075118">
                  <a:extLst>
                    <a:ext uri="{9D8B030D-6E8A-4147-A177-3AD203B41FA5}">
                      <a16:colId xmlns:a16="http://schemas.microsoft.com/office/drawing/2014/main" val="491958678"/>
                    </a:ext>
                  </a:extLst>
                </a:gridCol>
                <a:gridCol w="3075118">
                  <a:extLst>
                    <a:ext uri="{9D8B030D-6E8A-4147-A177-3AD203B41FA5}">
                      <a16:colId xmlns:a16="http://schemas.microsoft.com/office/drawing/2014/main" val="3131884392"/>
                    </a:ext>
                  </a:extLst>
                </a:gridCol>
              </a:tblGrid>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Visitors/experiences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Whole school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0278714"/>
                  </a:ext>
                </a:extLst>
              </a:tr>
              <a:tr h="1138922">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EYFS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Ambulance</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Nurse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7">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Special assemblies –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RUFC</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Professional sports people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Live author events online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Sharing careers through Foundation subjects</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Share aspirational stories </a:t>
                      </a:r>
                    </a:p>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Singer  </a:t>
                      </a:r>
                      <a:endParaRPr lang="en-GB" sz="2000" b="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65146167"/>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1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390169548"/>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251470487"/>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3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956864867"/>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4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Visit Skills Street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095901258"/>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5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Careers day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NHS 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286289530"/>
                  </a:ext>
                </a:extLst>
              </a:tr>
              <a:tr h="2135938">
                <a:tc>
                  <a:txBody>
                    <a:bodyPr/>
                    <a:lstStyle/>
                    <a:p>
                      <a:pPr>
                        <a:lnSpc>
                          <a:spcPct val="115000"/>
                        </a:lnSpc>
                        <a:spcAft>
                          <a:spcPts val="800"/>
                        </a:spcAft>
                        <a:buNone/>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Year 6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Careers day . NHS day</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STEM day</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Theatre workshop skills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University of Sheffield AMRC training centre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392622164"/>
                  </a:ext>
                </a:extLst>
              </a:tr>
            </a:tbl>
          </a:graphicData>
        </a:graphic>
      </p:graphicFrame>
      <p:sp>
        <p:nvSpPr>
          <p:cNvPr id="8" name="TextBox 7">
            <a:extLst>
              <a:ext uri="{FF2B5EF4-FFF2-40B4-BE49-F238E27FC236}">
                <a16:creationId xmlns:a16="http://schemas.microsoft.com/office/drawing/2014/main" id="{4806C309-2A06-16E2-75D9-9FF27ACE70C3}"/>
              </a:ext>
            </a:extLst>
          </p:cNvPr>
          <p:cNvSpPr txBox="1"/>
          <p:nvPr/>
        </p:nvSpPr>
        <p:spPr>
          <a:xfrm>
            <a:off x="491640" y="309405"/>
            <a:ext cx="8962076" cy="523220"/>
          </a:xfrm>
          <a:prstGeom prst="rect">
            <a:avLst/>
          </a:prstGeom>
          <a:noFill/>
        </p:spPr>
        <p:txBody>
          <a:bodyPr wrap="square">
            <a:spAutoFit/>
          </a:bodyPr>
          <a:lstStyle/>
          <a:p>
            <a:r>
              <a:rPr lang="en-GB" sz="2800" b="1" dirty="0"/>
              <a:t>Aspiration and Careers Education at Brookfield </a:t>
            </a:r>
          </a:p>
        </p:txBody>
      </p:sp>
      <p:pic>
        <p:nvPicPr>
          <p:cNvPr id="10" name="Picture 9">
            <a:extLst>
              <a:ext uri="{FF2B5EF4-FFF2-40B4-BE49-F238E27FC236}">
                <a16:creationId xmlns:a16="http://schemas.microsoft.com/office/drawing/2014/main" id="{97A64FF7-3F50-9647-CFBF-F182F8F8577C}"/>
              </a:ext>
            </a:extLst>
          </p:cNvPr>
          <p:cNvPicPr>
            <a:picLocks noChangeAspect="1"/>
          </p:cNvPicPr>
          <p:nvPr/>
        </p:nvPicPr>
        <p:blipFill>
          <a:blip r:embed="rId2"/>
          <a:stretch>
            <a:fillRect/>
          </a:stretch>
        </p:blipFill>
        <p:spPr>
          <a:xfrm>
            <a:off x="8641890" y="3752601"/>
            <a:ext cx="3411498" cy="2938415"/>
          </a:xfrm>
          <a:prstGeom prst="rect">
            <a:avLst/>
          </a:prstGeom>
        </p:spPr>
      </p:pic>
      <p:pic>
        <p:nvPicPr>
          <p:cNvPr id="4" name="Picture 3" descr="A bulletin board with many images and notes&#10;&#10;AI-generated content may be incorrect.">
            <a:extLst>
              <a:ext uri="{FF2B5EF4-FFF2-40B4-BE49-F238E27FC236}">
                <a16:creationId xmlns:a16="http://schemas.microsoft.com/office/drawing/2014/main" id="{BF1A06BA-72A1-A363-979A-24D0A11CD3D2}"/>
              </a:ext>
            </a:extLst>
          </p:cNvPr>
          <p:cNvPicPr>
            <a:picLocks noChangeAspect="1"/>
          </p:cNvPicPr>
          <p:nvPr/>
        </p:nvPicPr>
        <p:blipFill>
          <a:blip r:embed="rId3">
            <a:extLst>
              <a:ext uri="{28A0092B-C50C-407E-A947-70E740481C1C}">
                <a14:useLocalDpi xmlns:a14="http://schemas.microsoft.com/office/drawing/2010/main" val="0"/>
              </a:ext>
            </a:extLst>
          </a:blip>
          <a:srcRect l="5301" t="7528" r="1093" b="840"/>
          <a:stretch>
            <a:fillRect/>
          </a:stretch>
        </p:blipFill>
        <p:spPr>
          <a:xfrm>
            <a:off x="8641889" y="166984"/>
            <a:ext cx="3411499" cy="3133865"/>
          </a:xfrm>
          <a:prstGeom prst="rect">
            <a:avLst/>
          </a:prstGeom>
        </p:spPr>
      </p:pic>
      <p:pic>
        <p:nvPicPr>
          <p:cNvPr id="6" name="Picture 5">
            <a:extLst>
              <a:ext uri="{FF2B5EF4-FFF2-40B4-BE49-F238E27FC236}">
                <a16:creationId xmlns:a16="http://schemas.microsoft.com/office/drawing/2014/main" id="{F520CCC4-B7B0-1464-E2B1-BCF3EFF43DDD}"/>
              </a:ext>
            </a:extLst>
          </p:cNvPr>
          <p:cNvPicPr>
            <a:picLocks noChangeAspect="1"/>
          </p:cNvPicPr>
          <p:nvPr/>
        </p:nvPicPr>
        <p:blipFill>
          <a:blip r:embed="rId4"/>
          <a:stretch>
            <a:fillRect/>
          </a:stretch>
        </p:blipFill>
        <p:spPr>
          <a:xfrm>
            <a:off x="5146881" y="4677084"/>
            <a:ext cx="2462212" cy="1304925"/>
          </a:xfrm>
          <a:prstGeom prst="rect">
            <a:avLst/>
          </a:prstGeom>
        </p:spPr>
      </p:pic>
    </p:spTree>
    <p:extLst>
      <p:ext uri="{BB962C8B-B14F-4D97-AF65-F5344CB8AC3E}">
        <p14:creationId xmlns:p14="http://schemas.microsoft.com/office/powerpoint/2010/main" val="110150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group of kids in white coats&#10;&#10;AI-generated content may be incorrect.">
            <a:extLst>
              <a:ext uri="{FF2B5EF4-FFF2-40B4-BE49-F238E27FC236}">
                <a16:creationId xmlns:a16="http://schemas.microsoft.com/office/drawing/2014/main" id="{F33D980D-76E3-BEA6-ECEE-EC41E9C66054}"/>
              </a:ext>
            </a:extLst>
          </p:cNvPr>
          <p:cNvPicPr>
            <a:picLocks noChangeAspect="1"/>
          </p:cNvPicPr>
          <p:nvPr/>
        </p:nvPicPr>
        <p:blipFill>
          <a:blip r:embed="rId2">
            <a:extLst>
              <a:ext uri="{28A0092B-C50C-407E-A947-70E740481C1C}">
                <a14:useLocalDpi xmlns:a14="http://schemas.microsoft.com/office/drawing/2010/main" val="0"/>
              </a:ext>
            </a:extLst>
          </a:blip>
          <a:srcRect r="1" b="13114"/>
          <a:stretch>
            <a:fillRect/>
          </a:stretch>
        </p:blipFill>
        <p:spPr>
          <a:xfrm>
            <a:off x="6176433" y="10"/>
            <a:ext cx="6015567" cy="3920034"/>
          </a:xfrm>
          <a:custGeom>
            <a:avLst/>
            <a:gdLst/>
            <a:ahLst/>
            <a:cxnLst/>
            <a:rect l="l" t="t" r="r" b="b"/>
            <a:pathLst>
              <a:path w="6015567" h="3920044">
                <a:moveTo>
                  <a:pt x="0" y="0"/>
                </a:moveTo>
                <a:lnTo>
                  <a:pt x="6015567" y="0"/>
                </a:lnTo>
                <a:lnTo>
                  <a:pt x="6015567" y="3920044"/>
                </a:lnTo>
                <a:lnTo>
                  <a:pt x="2469659" y="3920044"/>
                </a:lnTo>
                <a:lnTo>
                  <a:pt x="2469659" y="3103224"/>
                </a:lnTo>
                <a:lnTo>
                  <a:pt x="0" y="3103224"/>
                </a:lnTo>
                <a:close/>
              </a:path>
            </a:pathLst>
          </a:custGeom>
        </p:spPr>
      </p:pic>
      <p:pic>
        <p:nvPicPr>
          <p:cNvPr id="9" name="Picture 8" descr="A group of children in safety vests on mannequins&#10;&#10;AI-generated content may be incorrect.">
            <a:extLst>
              <a:ext uri="{FF2B5EF4-FFF2-40B4-BE49-F238E27FC236}">
                <a16:creationId xmlns:a16="http://schemas.microsoft.com/office/drawing/2014/main" id="{03FCC00D-021B-3B32-46C7-F39B5E248644}"/>
              </a:ext>
            </a:extLst>
          </p:cNvPr>
          <p:cNvPicPr>
            <a:picLocks noChangeAspect="1"/>
          </p:cNvPicPr>
          <p:nvPr/>
        </p:nvPicPr>
        <p:blipFill>
          <a:blip r:embed="rId3">
            <a:extLst>
              <a:ext uri="{28A0092B-C50C-407E-A947-70E740481C1C}">
                <a14:useLocalDpi xmlns:a14="http://schemas.microsoft.com/office/drawing/2010/main" val="0"/>
              </a:ext>
            </a:extLst>
          </a:blip>
          <a:srcRect r="4893" b="-4"/>
          <a:stretch>
            <a:fillRect/>
          </a:stretch>
        </p:blipFill>
        <p:spPr>
          <a:xfrm>
            <a:off x="20" y="4069976"/>
            <a:ext cx="3535311" cy="2788023"/>
          </a:xfrm>
          <a:prstGeom prst="rect">
            <a:avLst/>
          </a:prstGeom>
        </p:spPr>
      </p:pic>
      <p:pic>
        <p:nvPicPr>
          <p:cNvPr id="5" name="Picture 4" descr="A couple of girls wearing safety vests and helmets&#10;&#10;AI-generated content may be incorrect.">
            <a:extLst>
              <a:ext uri="{FF2B5EF4-FFF2-40B4-BE49-F238E27FC236}">
                <a16:creationId xmlns:a16="http://schemas.microsoft.com/office/drawing/2014/main" id="{D58595BD-7F5C-DC67-F3D0-B01CD51DDE30}"/>
              </a:ext>
            </a:extLst>
          </p:cNvPr>
          <p:cNvPicPr>
            <a:picLocks noChangeAspect="1"/>
          </p:cNvPicPr>
          <p:nvPr/>
        </p:nvPicPr>
        <p:blipFill>
          <a:blip r:embed="rId4">
            <a:extLst>
              <a:ext uri="{28A0092B-C50C-407E-A947-70E740481C1C}">
                <a14:useLocalDpi xmlns:a14="http://schemas.microsoft.com/office/drawing/2010/main" val="0"/>
              </a:ext>
            </a:extLst>
          </a:blip>
          <a:srcRect t="25388" r="2" b="18223"/>
          <a:stretch>
            <a:fillRect/>
          </a:stretch>
        </p:blipFill>
        <p:spPr>
          <a:xfrm>
            <a:off x="3696199" y="3257176"/>
            <a:ext cx="4789093" cy="3600824"/>
          </a:xfrm>
          <a:prstGeom prst="rect">
            <a:avLst/>
          </a:prstGeom>
        </p:spPr>
      </p:pic>
      <p:pic>
        <p:nvPicPr>
          <p:cNvPr id="7" name="Picture 6" descr="A child in a pilot's uniform in a cockpit&#10;&#10;AI-generated content may be incorrect.">
            <a:extLst>
              <a:ext uri="{FF2B5EF4-FFF2-40B4-BE49-F238E27FC236}">
                <a16:creationId xmlns:a16="http://schemas.microsoft.com/office/drawing/2014/main" id="{4B77DEA3-A75E-657B-DAA7-7150DEE74FDC}"/>
              </a:ext>
            </a:extLst>
          </p:cNvPr>
          <p:cNvPicPr>
            <a:picLocks noChangeAspect="1"/>
          </p:cNvPicPr>
          <p:nvPr/>
        </p:nvPicPr>
        <p:blipFill>
          <a:blip r:embed="rId5">
            <a:extLst>
              <a:ext uri="{28A0092B-C50C-407E-A947-70E740481C1C}">
                <a14:useLocalDpi xmlns:a14="http://schemas.microsoft.com/office/drawing/2010/main" val="0"/>
              </a:ext>
            </a:extLst>
          </a:blip>
          <a:srcRect t="13113" r="1" b="1"/>
          <a:stretch>
            <a:fillRect/>
          </a:stretch>
        </p:blipFill>
        <p:spPr>
          <a:xfrm>
            <a:off x="1" y="10"/>
            <a:ext cx="6015567" cy="3920034"/>
          </a:xfrm>
          <a:custGeom>
            <a:avLst/>
            <a:gdLst/>
            <a:ahLst/>
            <a:cxnLst/>
            <a:rect l="l" t="t" r="r" b="b"/>
            <a:pathLst>
              <a:path w="6015567" h="3920044">
                <a:moveTo>
                  <a:pt x="0" y="0"/>
                </a:moveTo>
                <a:lnTo>
                  <a:pt x="6015567" y="0"/>
                </a:lnTo>
                <a:lnTo>
                  <a:pt x="6015567" y="3103224"/>
                </a:lnTo>
                <a:lnTo>
                  <a:pt x="3545908" y="3103224"/>
                </a:lnTo>
                <a:lnTo>
                  <a:pt x="3545908" y="3920044"/>
                </a:lnTo>
                <a:lnTo>
                  <a:pt x="0" y="3920044"/>
                </a:lnTo>
                <a:close/>
              </a:path>
            </a:pathLst>
          </a:custGeom>
        </p:spPr>
      </p:pic>
      <p:pic>
        <p:nvPicPr>
          <p:cNvPr id="13" name="Picture 12" descr="A group of children sitting around a table&#10;&#10;AI-generated content may be incorrect.">
            <a:extLst>
              <a:ext uri="{FF2B5EF4-FFF2-40B4-BE49-F238E27FC236}">
                <a16:creationId xmlns:a16="http://schemas.microsoft.com/office/drawing/2014/main" id="{F2B67C5F-C239-FCDB-6F11-17C7667744C2}"/>
              </a:ext>
            </a:extLst>
          </p:cNvPr>
          <p:cNvPicPr>
            <a:picLocks noChangeAspect="1"/>
          </p:cNvPicPr>
          <p:nvPr/>
        </p:nvPicPr>
        <p:blipFill>
          <a:blip r:embed="rId6">
            <a:extLst>
              <a:ext uri="{28A0092B-C50C-407E-A947-70E740481C1C}">
                <a14:useLocalDpi xmlns:a14="http://schemas.microsoft.com/office/drawing/2010/main" val="0"/>
              </a:ext>
            </a:extLst>
          </a:blip>
          <a:srcRect r="4610" b="-4"/>
          <a:stretch>
            <a:fillRect/>
          </a:stretch>
        </p:blipFill>
        <p:spPr>
          <a:xfrm>
            <a:off x="8646161" y="4069976"/>
            <a:ext cx="3545840" cy="2788024"/>
          </a:xfrm>
          <a:prstGeom prst="rect">
            <a:avLst/>
          </a:prstGeom>
        </p:spPr>
      </p:pic>
    </p:spTree>
    <p:extLst>
      <p:ext uri="{BB962C8B-B14F-4D97-AF65-F5344CB8AC3E}">
        <p14:creationId xmlns:p14="http://schemas.microsoft.com/office/powerpoint/2010/main" val="598071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r>
              <a:rPr lang="en-GB" dirty="0"/>
              <a:t>Aspiration Texts </a:t>
            </a:r>
            <a:br>
              <a:rPr lang="en-GB" dirty="0"/>
            </a:br>
            <a:br>
              <a:rPr lang="en-GB" dirty="0"/>
            </a:br>
            <a:endParaRPr lang="en-GB" dirty="0"/>
          </a:p>
        </p:txBody>
      </p:sp>
      <p:graphicFrame>
        <p:nvGraphicFramePr>
          <p:cNvPr id="4" name="Table 4">
            <a:extLst>
              <a:ext uri="{FF2B5EF4-FFF2-40B4-BE49-F238E27FC236}">
                <a16:creationId xmlns:a16="http://schemas.microsoft.com/office/drawing/2014/main" id="{1F1E53F7-8B56-1026-8D1F-2CDABC74201A}"/>
              </a:ext>
            </a:extLst>
          </p:cNvPr>
          <p:cNvGraphicFramePr>
            <a:graphicFrameLocks noGrp="1"/>
          </p:cNvGraphicFramePr>
          <p:nvPr/>
        </p:nvGraphicFramePr>
        <p:xfrm>
          <a:off x="481494" y="679911"/>
          <a:ext cx="11155541" cy="5919299"/>
        </p:xfrm>
        <a:graphic>
          <a:graphicData uri="http://schemas.openxmlformats.org/drawingml/2006/table">
            <a:tbl>
              <a:tblPr firstRow="1" bandRow="1">
                <a:tableStyleId>{5940675A-B579-460E-94D1-54222C63F5DA}</a:tableStyleId>
              </a:tblPr>
              <a:tblGrid>
                <a:gridCol w="1718367">
                  <a:extLst>
                    <a:ext uri="{9D8B030D-6E8A-4147-A177-3AD203B41FA5}">
                      <a16:colId xmlns:a16="http://schemas.microsoft.com/office/drawing/2014/main" val="2025420807"/>
                    </a:ext>
                  </a:extLst>
                </a:gridCol>
                <a:gridCol w="4718587">
                  <a:extLst>
                    <a:ext uri="{9D8B030D-6E8A-4147-A177-3AD203B41FA5}">
                      <a16:colId xmlns:a16="http://schemas.microsoft.com/office/drawing/2014/main" val="2394605171"/>
                    </a:ext>
                  </a:extLst>
                </a:gridCol>
                <a:gridCol w="4718587">
                  <a:extLst>
                    <a:ext uri="{9D8B030D-6E8A-4147-A177-3AD203B41FA5}">
                      <a16:colId xmlns:a16="http://schemas.microsoft.com/office/drawing/2014/main" val="1314835359"/>
                    </a:ext>
                  </a:extLst>
                </a:gridCol>
              </a:tblGrid>
              <a:tr h="456451">
                <a:tc>
                  <a:txBody>
                    <a:bodyPr/>
                    <a:lstStyle/>
                    <a:p>
                      <a:r>
                        <a:rPr lang="en-GB" dirty="0"/>
                        <a:t>Class</a:t>
                      </a:r>
                    </a:p>
                  </a:txBody>
                  <a:tcPr/>
                </a:tc>
                <a:tc>
                  <a:txBody>
                    <a:bodyPr/>
                    <a:lstStyle/>
                    <a:p>
                      <a:r>
                        <a:rPr lang="en-GB" dirty="0"/>
                        <a:t>Cycle A</a:t>
                      </a:r>
                    </a:p>
                  </a:txBody>
                  <a:tcPr/>
                </a:tc>
                <a:tc>
                  <a:txBody>
                    <a:bodyPr/>
                    <a:lstStyle/>
                    <a:p>
                      <a:r>
                        <a:rPr lang="en-GB" dirty="0"/>
                        <a:t>Cycle B</a:t>
                      </a:r>
                    </a:p>
                  </a:txBody>
                  <a:tcPr/>
                </a:tc>
                <a:extLst>
                  <a:ext uri="{0D108BD9-81ED-4DB2-BD59-A6C34878D82A}">
                    <a16:rowId xmlns:a16="http://schemas.microsoft.com/office/drawing/2014/main" val="1026650851"/>
                  </a:ext>
                </a:extLst>
              </a:tr>
              <a:tr h="682856">
                <a:tc>
                  <a:txBody>
                    <a:bodyPr/>
                    <a:lstStyle/>
                    <a:p>
                      <a:r>
                        <a:rPr lang="en-GB" dirty="0"/>
                        <a:t>Nursery</a:t>
                      </a:r>
                    </a:p>
                  </a:txBody>
                  <a:tcPr/>
                </a:tc>
                <a:tc>
                  <a:txBody>
                    <a:bodyPr/>
                    <a:lstStyle/>
                    <a:p>
                      <a:r>
                        <a:rPr lang="en-GB" dirty="0"/>
                        <a:t>         The Koala Who Could</a:t>
                      </a:r>
                    </a:p>
                  </a:txBody>
                  <a:tcPr/>
                </a:tc>
                <a:tc>
                  <a:txBody>
                    <a:bodyPr/>
                    <a:lstStyle/>
                    <a:p>
                      <a:r>
                        <a:rPr lang="en-GB" dirty="0"/>
                        <a:t>         Stuck</a:t>
                      </a:r>
                    </a:p>
                  </a:txBody>
                  <a:tcPr/>
                </a:tc>
                <a:extLst>
                  <a:ext uri="{0D108BD9-81ED-4DB2-BD59-A6C34878D82A}">
                    <a16:rowId xmlns:a16="http://schemas.microsoft.com/office/drawing/2014/main" val="1308236393"/>
                  </a:ext>
                </a:extLst>
              </a:tr>
              <a:tr h="682856">
                <a:tc>
                  <a:txBody>
                    <a:bodyPr/>
                    <a:lstStyle/>
                    <a:p>
                      <a:r>
                        <a:rPr lang="en-GB" dirty="0"/>
                        <a:t>Reception</a:t>
                      </a:r>
                    </a:p>
                  </a:txBody>
                  <a:tcPr/>
                </a:tc>
                <a:tc>
                  <a:txBody>
                    <a:bodyPr/>
                    <a:lstStyle/>
                    <a:p>
                      <a:r>
                        <a:rPr lang="en-GB" dirty="0"/>
                        <a:t>         The Wonderful Things You Will Be</a:t>
                      </a:r>
                    </a:p>
                  </a:txBody>
                  <a:tcPr/>
                </a:tc>
                <a:tc>
                  <a:txBody>
                    <a:bodyPr/>
                    <a:lstStyle/>
                    <a:p>
                      <a:r>
                        <a:rPr lang="en-GB" dirty="0"/>
                        <a:t>         Me Jane…</a:t>
                      </a:r>
                    </a:p>
                  </a:txBody>
                  <a:tcPr/>
                </a:tc>
                <a:extLst>
                  <a:ext uri="{0D108BD9-81ED-4DB2-BD59-A6C34878D82A}">
                    <a16:rowId xmlns:a16="http://schemas.microsoft.com/office/drawing/2014/main" val="1799599622"/>
                  </a:ext>
                </a:extLst>
              </a:tr>
              <a:tr h="682856">
                <a:tc>
                  <a:txBody>
                    <a:bodyPr/>
                    <a:lstStyle/>
                    <a:p>
                      <a:r>
                        <a:rPr lang="en-GB" dirty="0"/>
                        <a:t>Year 1</a:t>
                      </a:r>
                    </a:p>
                  </a:txBody>
                  <a:tcPr/>
                </a:tc>
                <a:tc>
                  <a:txBody>
                    <a:bodyPr/>
                    <a:lstStyle/>
                    <a:p>
                      <a:r>
                        <a:rPr lang="en-GB" dirty="0"/>
                        <a:t>         Mae Among The Stars</a:t>
                      </a:r>
                    </a:p>
                  </a:txBody>
                  <a:tcPr/>
                </a:tc>
                <a:tc>
                  <a:txBody>
                    <a:bodyPr/>
                    <a:lstStyle/>
                    <a:p>
                      <a:r>
                        <a:rPr lang="en-GB" dirty="0"/>
                        <a:t>         How To Catch A Star</a:t>
                      </a:r>
                    </a:p>
                  </a:txBody>
                  <a:tcPr/>
                </a:tc>
                <a:extLst>
                  <a:ext uri="{0D108BD9-81ED-4DB2-BD59-A6C34878D82A}">
                    <a16:rowId xmlns:a16="http://schemas.microsoft.com/office/drawing/2014/main" val="310615233"/>
                  </a:ext>
                </a:extLst>
              </a:tr>
              <a:tr h="682856">
                <a:tc>
                  <a:txBody>
                    <a:bodyPr/>
                    <a:lstStyle/>
                    <a:p>
                      <a:r>
                        <a:rPr lang="en-GB" dirty="0"/>
                        <a:t>Year 2</a:t>
                      </a:r>
                    </a:p>
                  </a:txBody>
                  <a:tcPr/>
                </a:tc>
                <a:tc>
                  <a:txBody>
                    <a:bodyPr/>
                    <a:lstStyle/>
                    <a:p>
                      <a:r>
                        <a:rPr lang="en-GB" dirty="0"/>
                        <a:t>         Giraffes Can’t dance</a:t>
                      </a:r>
                    </a:p>
                  </a:txBody>
                  <a:tcPr/>
                </a:tc>
                <a:tc>
                  <a:txBody>
                    <a:bodyPr/>
                    <a:lstStyle/>
                    <a:p>
                      <a:r>
                        <a:rPr lang="en-GB" dirty="0"/>
                        <a:t>         The Koala Who Could</a:t>
                      </a:r>
                    </a:p>
                  </a:txBody>
                  <a:tcPr/>
                </a:tc>
                <a:extLst>
                  <a:ext uri="{0D108BD9-81ED-4DB2-BD59-A6C34878D82A}">
                    <a16:rowId xmlns:a16="http://schemas.microsoft.com/office/drawing/2014/main" val="3271292871"/>
                  </a:ext>
                </a:extLst>
              </a:tr>
              <a:tr h="682856">
                <a:tc>
                  <a:txBody>
                    <a:bodyPr/>
                    <a:lstStyle/>
                    <a:p>
                      <a:r>
                        <a:rPr lang="en-GB" dirty="0"/>
                        <a:t>Year 3</a:t>
                      </a:r>
                    </a:p>
                  </a:txBody>
                  <a:tcPr/>
                </a:tc>
                <a:tc>
                  <a:txBody>
                    <a:bodyPr/>
                    <a:lstStyle/>
                    <a:p>
                      <a:r>
                        <a:rPr lang="en-GB" dirty="0"/>
                        <a:t>          Emmanuel’s Dream</a:t>
                      </a:r>
                    </a:p>
                  </a:txBody>
                  <a:tcPr/>
                </a:tc>
                <a:tc>
                  <a:txBody>
                    <a:bodyPr/>
                    <a:lstStyle/>
                    <a:p>
                      <a:r>
                        <a:rPr lang="en-GB" dirty="0"/>
                        <a:t>         </a:t>
                      </a:r>
                      <a:r>
                        <a:rPr lang="en-GB" dirty="0" err="1"/>
                        <a:t>Ish</a:t>
                      </a:r>
                      <a:endParaRPr lang="en-GB" dirty="0"/>
                    </a:p>
                  </a:txBody>
                  <a:tcPr/>
                </a:tc>
                <a:extLst>
                  <a:ext uri="{0D108BD9-81ED-4DB2-BD59-A6C34878D82A}">
                    <a16:rowId xmlns:a16="http://schemas.microsoft.com/office/drawing/2014/main" val="3365242333"/>
                  </a:ext>
                </a:extLst>
              </a:tr>
              <a:tr h="682856">
                <a:tc>
                  <a:txBody>
                    <a:bodyPr/>
                    <a:lstStyle/>
                    <a:p>
                      <a:r>
                        <a:rPr lang="en-GB" dirty="0"/>
                        <a:t>Year 4</a:t>
                      </a:r>
                    </a:p>
                  </a:txBody>
                  <a:tcPr/>
                </a:tc>
                <a:tc>
                  <a:txBody>
                    <a:bodyPr/>
                    <a:lstStyle/>
                    <a:p>
                      <a:r>
                        <a:rPr lang="en-GB" dirty="0"/>
                        <a:t>          Dare the Wind</a:t>
                      </a:r>
                    </a:p>
                  </a:txBody>
                  <a:tcPr/>
                </a:tc>
                <a:tc>
                  <a:txBody>
                    <a:bodyPr/>
                    <a:lstStyle/>
                    <a:p>
                      <a:r>
                        <a:rPr lang="en-GB" dirty="0"/>
                        <a:t>          The Lion Inside</a:t>
                      </a:r>
                    </a:p>
                  </a:txBody>
                  <a:tcPr/>
                </a:tc>
                <a:extLst>
                  <a:ext uri="{0D108BD9-81ED-4DB2-BD59-A6C34878D82A}">
                    <a16:rowId xmlns:a16="http://schemas.microsoft.com/office/drawing/2014/main" val="3879556995"/>
                  </a:ext>
                </a:extLst>
              </a:tr>
              <a:tr h="682856">
                <a:tc>
                  <a:txBody>
                    <a:bodyPr/>
                    <a:lstStyle/>
                    <a:p>
                      <a:r>
                        <a:rPr lang="en-GB" dirty="0"/>
                        <a:t>Year 5</a:t>
                      </a:r>
                    </a:p>
                  </a:txBody>
                  <a:tcPr/>
                </a:tc>
                <a:tc>
                  <a:txBody>
                    <a:bodyPr/>
                    <a:lstStyle/>
                    <a:p>
                      <a:r>
                        <a:rPr lang="en-GB" dirty="0"/>
                        <a:t>           Nothing Stopped Sophie</a:t>
                      </a:r>
                    </a:p>
                  </a:txBody>
                  <a:tcPr/>
                </a:tc>
                <a:tc>
                  <a:txBody>
                    <a:bodyPr/>
                    <a:lstStyle/>
                    <a:p>
                      <a:r>
                        <a:rPr lang="en-GB" dirty="0"/>
                        <a:t>           The Most Magnificent Thing</a:t>
                      </a:r>
                    </a:p>
                  </a:txBody>
                  <a:tcPr/>
                </a:tc>
                <a:extLst>
                  <a:ext uri="{0D108BD9-81ED-4DB2-BD59-A6C34878D82A}">
                    <a16:rowId xmlns:a16="http://schemas.microsoft.com/office/drawing/2014/main" val="2349663179"/>
                  </a:ext>
                </a:extLst>
              </a:tr>
              <a:tr h="682856">
                <a:tc>
                  <a:txBody>
                    <a:bodyPr/>
                    <a:lstStyle/>
                    <a:p>
                      <a:r>
                        <a:rPr lang="en-GB" dirty="0"/>
                        <a:t>Year 6</a:t>
                      </a:r>
                    </a:p>
                  </a:txBody>
                  <a:tcPr/>
                </a:tc>
                <a:tc>
                  <a:txBody>
                    <a:bodyPr/>
                    <a:lstStyle/>
                    <a:p>
                      <a:r>
                        <a:rPr lang="en-GB" dirty="0"/>
                        <a:t>           Manji Moves A Mountain</a:t>
                      </a:r>
                    </a:p>
                  </a:txBody>
                  <a:tcPr/>
                </a:tc>
                <a:tc>
                  <a:txBody>
                    <a:bodyPr/>
                    <a:lstStyle/>
                    <a:p>
                      <a:r>
                        <a:rPr lang="en-GB" dirty="0"/>
                        <a:t>            Colourful Dreamer</a:t>
                      </a:r>
                    </a:p>
                  </a:txBody>
                  <a:tcPr/>
                </a:tc>
                <a:extLst>
                  <a:ext uri="{0D108BD9-81ED-4DB2-BD59-A6C34878D82A}">
                    <a16:rowId xmlns:a16="http://schemas.microsoft.com/office/drawing/2014/main" val="545677880"/>
                  </a:ext>
                </a:extLst>
              </a:tr>
            </a:tbl>
          </a:graphicData>
        </a:graphic>
      </p:graphicFrame>
      <p:pic>
        <p:nvPicPr>
          <p:cNvPr id="6" name="Picture 5">
            <a:extLst>
              <a:ext uri="{FF2B5EF4-FFF2-40B4-BE49-F238E27FC236}">
                <a16:creationId xmlns:a16="http://schemas.microsoft.com/office/drawing/2014/main" id="{60893264-97AD-C51C-7FE7-D9B822958D0A}"/>
              </a:ext>
            </a:extLst>
          </p:cNvPr>
          <p:cNvPicPr>
            <a:picLocks noChangeAspect="1"/>
          </p:cNvPicPr>
          <p:nvPr/>
        </p:nvPicPr>
        <p:blipFill>
          <a:blip r:embed="rId2"/>
          <a:stretch>
            <a:fillRect/>
          </a:stretch>
        </p:blipFill>
        <p:spPr>
          <a:xfrm>
            <a:off x="2236176" y="3883217"/>
            <a:ext cx="500375" cy="611145"/>
          </a:xfrm>
          <a:prstGeom prst="rect">
            <a:avLst/>
          </a:prstGeom>
        </p:spPr>
      </p:pic>
      <p:pic>
        <p:nvPicPr>
          <p:cNvPr id="8" name="Picture 7">
            <a:extLst>
              <a:ext uri="{FF2B5EF4-FFF2-40B4-BE49-F238E27FC236}">
                <a16:creationId xmlns:a16="http://schemas.microsoft.com/office/drawing/2014/main" id="{F4BA9282-1204-6A39-1868-B029D7BC8AF7}"/>
              </a:ext>
            </a:extLst>
          </p:cNvPr>
          <p:cNvPicPr>
            <a:picLocks noChangeAspect="1"/>
          </p:cNvPicPr>
          <p:nvPr/>
        </p:nvPicPr>
        <p:blipFill>
          <a:blip r:embed="rId3"/>
          <a:stretch>
            <a:fillRect/>
          </a:stretch>
        </p:blipFill>
        <p:spPr>
          <a:xfrm>
            <a:off x="2236176" y="4563374"/>
            <a:ext cx="500375" cy="611146"/>
          </a:xfrm>
          <a:prstGeom prst="rect">
            <a:avLst/>
          </a:prstGeom>
        </p:spPr>
      </p:pic>
      <p:pic>
        <p:nvPicPr>
          <p:cNvPr id="10" name="Picture 9">
            <a:extLst>
              <a:ext uri="{FF2B5EF4-FFF2-40B4-BE49-F238E27FC236}">
                <a16:creationId xmlns:a16="http://schemas.microsoft.com/office/drawing/2014/main" id="{CD1F1272-6AA8-7E2A-B05A-D52699B61C41}"/>
              </a:ext>
            </a:extLst>
          </p:cNvPr>
          <p:cNvPicPr>
            <a:picLocks noChangeAspect="1"/>
          </p:cNvPicPr>
          <p:nvPr/>
        </p:nvPicPr>
        <p:blipFill>
          <a:blip r:embed="rId4"/>
          <a:stretch>
            <a:fillRect/>
          </a:stretch>
        </p:blipFill>
        <p:spPr>
          <a:xfrm>
            <a:off x="2236177" y="5246473"/>
            <a:ext cx="552778" cy="613891"/>
          </a:xfrm>
          <a:prstGeom prst="rect">
            <a:avLst/>
          </a:prstGeom>
        </p:spPr>
      </p:pic>
      <p:pic>
        <p:nvPicPr>
          <p:cNvPr id="12" name="Picture 11">
            <a:extLst>
              <a:ext uri="{FF2B5EF4-FFF2-40B4-BE49-F238E27FC236}">
                <a16:creationId xmlns:a16="http://schemas.microsoft.com/office/drawing/2014/main" id="{771C0C2A-EC74-A0FC-1194-51F7F3B4F07A}"/>
              </a:ext>
            </a:extLst>
          </p:cNvPr>
          <p:cNvPicPr>
            <a:picLocks noChangeAspect="1"/>
          </p:cNvPicPr>
          <p:nvPr/>
        </p:nvPicPr>
        <p:blipFill>
          <a:blip r:embed="rId5"/>
          <a:stretch>
            <a:fillRect/>
          </a:stretch>
        </p:blipFill>
        <p:spPr>
          <a:xfrm>
            <a:off x="2236177" y="5932317"/>
            <a:ext cx="552778" cy="641078"/>
          </a:xfrm>
          <a:prstGeom prst="rect">
            <a:avLst/>
          </a:prstGeom>
        </p:spPr>
      </p:pic>
      <p:pic>
        <p:nvPicPr>
          <p:cNvPr id="14" name="Picture 13">
            <a:extLst>
              <a:ext uri="{FF2B5EF4-FFF2-40B4-BE49-F238E27FC236}">
                <a16:creationId xmlns:a16="http://schemas.microsoft.com/office/drawing/2014/main" id="{EB0B648B-34D6-9383-1F44-2F5530CFA80A}"/>
              </a:ext>
            </a:extLst>
          </p:cNvPr>
          <p:cNvPicPr>
            <a:picLocks noChangeAspect="1"/>
          </p:cNvPicPr>
          <p:nvPr/>
        </p:nvPicPr>
        <p:blipFill>
          <a:blip r:embed="rId6"/>
          <a:stretch>
            <a:fillRect/>
          </a:stretch>
        </p:blipFill>
        <p:spPr>
          <a:xfrm>
            <a:off x="6936605" y="4563374"/>
            <a:ext cx="500375" cy="611146"/>
          </a:xfrm>
          <a:prstGeom prst="rect">
            <a:avLst/>
          </a:prstGeom>
        </p:spPr>
      </p:pic>
      <p:pic>
        <p:nvPicPr>
          <p:cNvPr id="16" name="Picture 15">
            <a:extLst>
              <a:ext uri="{FF2B5EF4-FFF2-40B4-BE49-F238E27FC236}">
                <a16:creationId xmlns:a16="http://schemas.microsoft.com/office/drawing/2014/main" id="{3F4072D3-7050-56B7-1310-E89D4CBD2E10}"/>
              </a:ext>
            </a:extLst>
          </p:cNvPr>
          <p:cNvPicPr>
            <a:picLocks noChangeAspect="1"/>
          </p:cNvPicPr>
          <p:nvPr/>
        </p:nvPicPr>
        <p:blipFill>
          <a:blip r:embed="rId7"/>
          <a:stretch>
            <a:fillRect/>
          </a:stretch>
        </p:blipFill>
        <p:spPr>
          <a:xfrm>
            <a:off x="6936605" y="5246473"/>
            <a:ext cx="549258" cy="611146"/>
          </a:xfrm>
          <a:prstGeom prst="rect">
            <a:avLst/>
          </a:prstGeom>
        </p:spPr>
      </p:pic>
      <p:pic>
        <p:nvPicPr>
          <p:cNvPr id="18" name="Picture 17">
            <a:extLst>
              <a:ext uri="{FF2B5EF4-FFF2-40B4-BE49-F238E27FC236}">
                <a16:creationId xmlns:a16="http://schemas.microsoft.com/office/drawing/2014/main" id="{75EE1E30-5AA9-DDB6-2029-04C50E67DDC1}"/>
              </a:ext>
            </a:extLst>
          </p:cNvPr>
          <p:cNvPicPr>
            <a:picLocks noChangeAspect="1"/>
          </p:cNvPicPr>
          <p:nvPr/>
        </p:nvPicPr>
        <p:blipFill>
          <a:blip r:embed="rId8"/>
          <a:stretch>
            <a:fillRect/>
          </a:stretch>
        </p:blipFill>
        <p:spPr>
          <a:xfrm>
            <a:off x="6954747" y="5941239"/>
            <a:ext cx="549258" cy="611146"/>
          </a:xfrm>
          <a:prstGeom prst="rect">
            <a:avLst/>
          </a:prstGeom>
        </p:spPr>
      </p:pic>
      <p:pic>
        <p:nvPicPr>
          <p:cNvPr id="20" name="Picture 19">
            <a:extLst>
              <a:ext uri="{FF2B5EF4-FFF2-40B4-BE49-F238E27FC236}">
                <a16:creationId xmlns:a16="http://schemas.microsoft.com/office/drawing/2014/main" id="{C512F8AC-6760-9936-B52A-113284B19F9A}"/>
              </a:ext>
            </a:extLst>
          </p:cNvPr>
          <p:cNvPicPr>
            <a:picLocks noChangeAspect="1"/>
          </p:cNvPicPr>
          <p:nvPr/>
        </p:nvPicPr>
        <p:blipFill>
          <a:blip r:embed="rId9"/>
          <a:stretch>
            <a:fillRect/>
          </a:stretch>
        </p:blipFill>
        <p:spPr>
          <a:xfrm>
            <a:off x="2216415" y="2535764"/>
            <a:ext cx="500375" cy="602920"/>
          </a:xfrm>
          <a:prstGeom prst="rect">
            <a:avLst/>
          </a:prstGeom>
        </p:spPr>
      </p:pic>
      <p:pic>
        <p:nvPicPr>
          <p:cNvPr id="22" name="Picture 21">
            <a:extLst>
              <a:ext uri="{FF2B5EF4-FFF2-40B4-BE49-F238E27FC236}">
                <a16:creationId xmlns:a16="http://schemas.microsoft.com/office/drawing/2014/main" id="{F55B577E-7ABA-DE82-7A0D-AF4CCDCA19DB}"/>
              </a:ext>
            </a:extLst>
          </p:cNvPr>
          <p:cNvPicPr>
            <a:picLocks noChangeAspect="1"/>
          </p:cNvPicPr>
          <p:nvPr/>
        </p:nvPicPr>
        <p:blipFill>
          <a:blip r:embed="rId10"/>
          <a:stretch>
            <a:fillRect/>
          </a:stretch>
        </p:blipFill>
        <p:spPr>
          <a:xfrm>
            <a:off x="6932225" y="3186853"/>
            <a:ext cx="500375" cy="634930"/>
          </a:xfrm>
          <a:prstGeom prst="rect">
            <a:avLst/>
          </a:prstGeom>
        </p:spPr>
      </p:pic>
      <p:pic>
        <p:nvPicPr>
          <p:cNvPr id="23" name="Picture 22">
            <a:extLst>
              <a:ext uri="{FF2B5EF4-FFF2-40B4-BE49-F238E27FC236}">
                <a16:creationId xmlns:a16="http://schemas.microsoft.com/office/drawing/2014/main" id="{9860446B-B96D-3C53-0CDC-04BC607FDB62}"/>
              </a:ext>
            </a:extLst>
          </p:cNvPr>
          <p:cNvPicPr>
            <a:picLocks noChangeAspect="1"/>
          </p:cNvPicPr>
          <p:nvPr/>
        </p:nvPicPr>
        <p:blipFill>
          <a:blip r:embed="rId11"/>
          <a:stretch>
            <a:fillRect/>
          </a:stretch>
        </p:blipFill>
        <p:spPr>
          <a:xfrm>
            <a:off x="2216415" y="1143928"/>
            <a:ext cx="499915" cy="634039"/>
          </a:xfrm>
          <a:prstGeom prst="rect">
            <a:avLst/>
          </a:prstGeom>
        </p:spPr>
      </p:pic>
      <p:pic>
        <p:nvPicPr>
          <p:cNvPr id="25" name="Picture 24">
            <a:extLst>
              <a:ext uri="{FF2B5EF4-FFF2-40B4-BE49-F238E27FC236}">
                <a16:creationId xmlns:a16="http://schemas.microsoft.com/office/drawing/2014/main" id="{0DAEFFB1-2986-3CCE-734D-9FE5260858C4}"/>
              </a:ext>
            </a:extLst>
          </p:cNvPr>
          <p:cNvPicPr>
            <a:picLocks noChangeAspect="1"/>
          </p:cNvPicPr>
          <p:nvPr/>
        </p:nvPicPr>
        <p:blipFill>
          <a:blip r:embed="rId12"/>
          <a:stretch>
            <a:fillRect/>
          </a:stretch>
        </p:blipFill>
        <p:spPr>
          <a:xfrm>
            <a:off x="6954747" y="1141107"/>
            <a:ext cx="477853" cy="666064"/>
          </a:xfrm>
          <a:prstGeom prst="rect">
            <a:avLst/>
          </a:prstGeom>
        </p:spPr>
      </p:pic>
      <p:pic>
        <p:nvPicPr>
          <p:cNvPr id="27" name="Picture 26">
            <a:extLst>
              <a:ext uri="{FF2B5EF4-FFF2-40B4-BE49-F238E27FC236}">
                <a16:creationId xmlns:a16="http://schemas.microsoft.com/office/drawing/2014/main" id="{01862F51-E6D1-1430-AF86-10E81B47FC48}"/>
              </a:ext>
            </a:extLst>
          </p:cNvPr>
          <p:cNvPicPr>
            <a:picLocks noChangeAspect="1"/>
          </p:cNvPicPr>
          <p:nvPr/>
        </p:nvPicPr>
        <p:blipFill>
          <a:blip r:embed="rId13"/>
          <a:stretch>
            <a:fillRect/>
          </a:stretch>
        </p:blipFill>
        <p:spPr>
          <a:xfrm>
            <a:off x="6954747" y="2511980"/>
            <a:ext cx="500375" cy="626704"/>
          </a:xfrm>
          <a:prstGeom prst="rect">
            <a:avLst/>
          </a:prstGeom>
        </p:spPr>
      </p:pic>
      <p:pic>
        <p:nvPicPr>
          <p:cNvPr id="29" name="Picture 28">
            <a:extLst>
              <a:ext uri="{FF2B5EF4-FFF2-40B4-BE49-F238E27FC236}">
                <a16:creationId xmlns:a16="http://schemas.microsoft.com/office/drawing/2014/main" id="{A0EFFD64-C659-73FD-DE83-9C5975299BE3}"/>
              </a:ext>
            </a:extLst>
          </p:cNvPr>
          <p:cNvPicPr>
            <a:picLocks noChangeAspect="1"/>
          </p:cNvPicPr>
          <p:nvPr/>
        </p:nvPicPr>
        <p:blipFill>
          <a:blip r:embed="rId14"/>
          <a:stretch>
            <a:fillRect/>
          </a:stretch>
        </p:blipFill>
        <p:spPr>
          <a:xfrm>
            <a:off x="6936605" y="1860891"/>
            <a:ext cx="499915" cy="602920"/>
          </a:xfrm>
          <a:prstGeom prst="rect">
            <a:avLst/>
          </a:prstGeom>
        </p:spPr>
      </p:pic>
      <p:pic>
        <p:nvPicPr>
          <p:cNvPr id="31" name="Picture 30">
            <a:extLst>
              <a:ext uri="{FF2B5EF4-FFF2-40B4-BE49-F238E27FC236}">
                <a16:creationId xmlns:a16="http://schemas.microsoft.com/office/drawing/2014/main" id="{3B7AF234-0F3E-60F1-98F8-84C753B550B4}"/>
              </a:ext>
            </a:extLst>
          </p:cNvPr>
          <p:cNvPicPr>
            <a:picLocks noChangeAspect="1"/>
          </p:cNvPicPr>
          <p:nvPr/>
        </p:nvPicPr>
        <p:blipFill>
          <a:blip r:embed="rId15"/>
          <a:stretch>
            <a:fillRect/>
          </a:stretch>
        </p:blipFill>
        <p:spPr>
          <a:xfrm>
            <a:off x="2216414" y="1863883"/>
            <a:ext cx="499915" cy="602869"/>
          </a:xfrm>
          <a:prstGeom prst="rect">
            <a:avLst/>
          </a:prstGeom>
        </p:spPr>
      </p:pic>
      <p:pic>
        <p:nvPicPr>
          <p:cNvPr id="33" name="Picture 32">
            <a:extLst>
              <a:ext uri="{FF2B5EF4-FFF2-40B4-BE49-F238E27FC236}">
                <a16:creationId xmlns:a16="http://schemas.microsoft.com/office/drawing/2014/main" id="{2C7C120A-A89E-2000-A21A-AC0AB6FD0B2F}"/>
              </a:ext>
            </a:extLst>
          </p:cNvPr>
          <p:cNvPicPr>
            <a:picLocks noChangeAspect="1"/>
          </p:cNvPicPr>
          <p:nvPr/>
        </p:nvPicPr>
        <p:blipFill>
          <a:blip r:embed="rId16"/>
          <a:stretch>
            <a:fillRect/>
          </a:stretch>
        </p:blipFill>
        <p:spPr>
          <a:xfrm>
            <a:off x="2236177" y="3189512"/>
            <a:ext cx="499915" cy="636896"/>
          </a:xfrm>
          <a:prstGeom prst="rect">
            <a:avLst/>
          </a:prstGeom>
        </p:spPr>
      </p:pic>
      <p:pic>
        <p:nvPicPr>
          <p:cNvPr id="35" name="Picture 34">
            <a:extLst>
              <a:ext uri="{FF2B5EF4-FFF2-40B4-BE49-F238E27FC236}">
                <a16:creationId xmlns:a16="http://schemas.microsoft.com/office/drawing/2014/main" id="{E885D7C5-E1FC-8BE1-472E-F489A76EB02F}"/>
              </a:ext>
            </a:extLst>
          </p:cNvPr>
          <p:cNvPicPr>
            <a:picLocks noChangeAspect="1"/>
          </p:cNvPicPr>
          <p:nvPr/>
        </p:nvPicPr>
        <p:blipFill>
          <a:blip r:embed="rId17"/>
          <a:stretch>
            <a:fillRect/>
          </a:stretch>
        </p:blipFill>
        <p:spPr>
          <a:xfrm>
            <a:off x="6954747" y="3893736"/>
            <a:ext cx="543019" cy="515563"/>
          </a:xfrm>
          <a:prstGeom prst="rect">
            <a:avLst/>
          </a:prstGeom>
        </p:spPr>
      </p:pic>
    </p:spTree>
    <p:extLst>
      <p:ext uri="{BB962C8B-B14F-4D97-AF65-F5344CB8AC3E}">
        <p14:creationId xmlns:p14="http://schemas.microsoft.com/office/powerpoint/2010/main" val="2438829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r>
              <a:rPr lang="en-GB" dirty="0"/>
              <a:t>Focus Individuals – Yorkshire  - Aspiration</a:t>
            </a:r>
            <a:br>
              <a:rPr lang="en-GB" dirty="0"/>
            </a:br>
            <a:br>
              <a:rPr lang="en-GB" dirty="0"/>
            </a:br>
            <a:endParaRPr lang="en-GB" dirty="0"/>
          </a:p>
        </p:txBody>
      </p:sp>
      <p:graphicFrame>
        <p:nvGraphicFramePr>
          <p:cNvPr id="4" name="Table 4">
            <a:extLst>
              <a:ext uri="{FF2B5EF4-FFF2-40B4-BE49-F238E27FC236}">
                <a16:creationId xmlns:a16="http://schemas.microsoft.com/office/drawing/2014/main" id="{1F1E53F7-8B56-1026-8D1F-2CDABC74201A}"/>
              </a:ext>
            </a:extLst>
          </p:cNvPr>
          <p:cNvGraphicFramePr>
            <a:graphicFrameLocks noGrp="1"/>
          </p:cNvGraphicFramePr>
          <p:nvPr>
            <p:extLst>
              <p:ext uri="{D42A27DB-BD31-4B8C-83A1-F6EECF244321}">
                <p14:modId xmlns:p14="http://schemas.microsoft.com/office/powerpoint/2010/main" val="1908046419"/>
              </p:ext>
            </p:extLst>
          </p:nvPr>
        </p:nvGraphicFramePr>
        <p:xfrm>
          <a:off x="361122" y="621557"/>
          <a:ext cx="10906944" cy="6156118"/>
        </p:xfrm>
        <a:graphic>
          <a:graphicData uri="http://schemas.openxmlformats.org/drawingml/2006/table">
            <a:tbl>
              <a:tblPr firstRow="1" bandRow="1">
                <a:tableStyleId>{5940675A-B579-460E-94D1-54222C63F5DA}</a:tableStyleId>
              </a:tblPr>
              <a:tblGrid>
                <a:gridCol w="1632969">
                  <a:extLst>
                    <a:ext uri="{9D8B030D-6E8A-4147-A177-3AD203B41FA5}">
                      <a16:colId xmlns:a16="http://schemas.microsoft.com/office/drawing/2014/main" val="2025420807"/>
                    </a:ext>
                  </a:extLst>
                </a:gridCol>
                <a:gridCol w="1854795">
                  <a:extLst>
                    <a:ext uri="{9D8B030D-6E8A-4147-A177-3AD203B41FA5}">
                      <a16:colId xmlns:a16="http://schemas.microsoft.com/office/drawing/2014/main" val="1314835359"/>
                    </a:ext>
                  </a:extLst>
                </a:gridCol>
                <a:gridCol w="2271695">
                  <a:extLst>
                    <a:ext uri="{9D8B030D-6E8A-4147-A177-3AD203B41FA5}">
                      <a16:colId xmlns:a16="http://schemas.microsoft.com/office/drawing/2014/main" val="2771207447"/>
                    </a:ext>
                  </a:extLst>
                </a:gridCol>
                <a:gridCol w="1437895">
                  <a:extLst>
                    <a:ext uri="{9D8B030D-6E8A-4147-A177-3AD203B41FA5}">
                      <a16:colId xmlns:a16="http://schemas.microsoft.com/office/drawing/2014/main" val="1434806351"/>
                    </a:ext>
                  </a:extLst>
                </a:gridCol>
                <a:gridCol w="1854795">
                  <a:extLst>
                    <a:ext uri="{9D8B030D-6E8A-4147-A177-3AD203B41FA5}">
                      <a16:colId xmlns:a16="http://schemas.microsoft.com/office/drawing/2014/main" val="1963253933"/>
                    </a:ext>
                  </a:extLst>
                </a:gridCol>
                <a:gridCol w="1854795">
                  <a:extLst>
                    <a:ext uri="{9D8B030D-6E8A-4147-A177-3AD203B41FA5}">
                      <a16:colId xmlns:a16="http://schemas.microsoft.com/office/drawing/2014/main" val="1491985608"/>
                    </a:ext>
                  </a:extLst>
                </a:gridCol>
              </a:tblGrid>
              <a:tr h="578278">
                <a:tc>
                  <a:txBody>
                    <a:bodyPr/>
                    <a:lstStyle/>
                    <a:p>
                      <a:pPr algn="ctr"/>
                      <a:r>
                        <a:rPr lang="en-GB" dirty="0">
                          <a:solidFill>
                            <a:schemeClr val="accent5">
                              <a:lumMod val="20000"/>
                              <a:lumOff val="80000"/>
                            </a:schemeClr>
                          </a:solidFill>
                        </a:rPr>
                        <a:t>Class</a:t>
                      </a:r>
                    </a:p>
                  </a:txBody>
                  <a:tcPr>
                    <a:solidFill>
                      <a:srgbClr val="BC9BFF"/>
                    </a:solidFill>
                  </a:tcPr>
                </a:tc>
                <a:tc>
                  <a:txBody>
                    <a:bodyPr/>
                    <a:lstStyle/>
                    <a:p>
                      <a:pPr algn="ctr"/>
                      <a:r>
                        <a:rPr lang="en-GB" dirty="0">
                          <a:solidFill>
                            <a:schemeClr val="accent5">
                              <a:lumMod val="20000"/>
                              <a:lumOff val="80000"/>
                            </a:schemeClr>
                          </a:solidFill>
                        </a:rPr>
                        <a:t>Curriculum</a:t>
                      </a:r>
                    </a:p>
                  </a:txBody>
                  <a:tcPr>
                    <a:solidFill>
                      <a:srgbClr val="BC9BFF"/>
                    </a:solidFill>
                  </a:tcPr>
                </a:tc>
                <a:tc>
                  <a:txBody>
                    <a:bodyPr/>
                    <a:lstStyle/>
                    <a:p>
                      <a:pPr algn="ctr"/>
                      <a:r>
                        <a:rPr lang="en-GB" dirty="0">
                          <a:solidFill>
                            <a:schemeClr val="accent5">
                              <a:lumMod val="20000"/>
                              <a:lumOff val="80000"/>
                            </a:schemeClr>
                          </a:solidFill>
                        </a:rPr>
                        <a:t>Creative Arts</a:t>
                      </a:r>
                    </a:p>
                  </a:txBody>
                  <a:tcPr>
                    <a:solidFill>
                      <a:srgbClr val="BC9BFF"/>
                    </a:solidFill>
                  </a:tcPr>
                </a:tc>
                <a:tc>
                  <a:txBody>
                    <a:bodyPr/>
                    <a:lstStyle/>
                    <a:p>
                      <a:pPr algn="ctr"/>
                      <a:r>
                        <a:rPr lang="en-GB" dirty="0">
                          <a:solidFill>
                            <a:schemeClr val="accent5">
                              <a:lumMod val="20000"/>
                              <a:lumOff val="80000"/>
                            </a:schemeClr>
                          </a:solidFill>
                        </a:rPr>
                        <a:t>Science </a:t>
                      </a:r>
                    </a:p>
                  </a:txBody>
                  <a:tcPr>
                    <a:solidFill>
                      <a:srgbClr val="BC9BFF"/>
                    </a:solidFill>
                  </a:tcPr>
                </a:tc>
                <a:tc>
                  <a:txBody>
                    <a:bodyPr/>
                    <a:lstStyle/>
                    <a:p>
                      <a:pPr algn="ctr"/>
                      <a:r>
                        <a:rPr lang="en-GB" dirty="0">
                          <a:solidFill>
                            <a:schemeClr val="accent5">
                              <a:lumMod val="20000"/>
                              <a:lumOff val="80000"/>
                            </a:schemeClr>
                          </a:solidFill>
                        </a:rPr>
                        <a:t>Sport</a:t>
                      </a:r>
                    </a:p>
                  </a:txBody>
                  <a:tcPr>
                    <a:solidFill>
                      <a:srgbClr val="BC9BFF"/>
                    </a:solidFill>
                  </a:tcPr>
                </a:tc>
                <a:tc>
                  <a:txBody>
                    <a:bodyPr/>
                    <a:lstStyle/>
                    <a:p>
                      <a:pPr algn="ctr"/>
                      <a:r>
                        <a:rPr lang="en-GB" dirty="0">
                          <a:solidFill>
                            <a:schemeClr val="accent5">
                              <a:lumMod val="20000"/>
                              <a:lumOff val="80000"/>
                            </a:schemeClr>
                          </a:solidFill>
                        </a:rPr>
                        <a:t>Humanities</a:t>
                      </a:r>
                    </a:p>
                  </a:txBody>
                  <a:tcPr>
                    <a:solidFill>
                      <a:srgbClr val="BC9BFF"/>
                    </a:solidFill>
                  </a:tcPr>
                </a:tc>
                <a:extLst>
                  <a:ext uri="{0D108BD9-81ED-4DB2-BD59-A6C34878D82A}">
                    <a16:rowId xmlns:a16="http://schemas.microsoft.com/office/drawing/2014/main" val="1026650851"/>
                  </a:ext>
                </a:extLst>
              </a:tr>
              <a:tr h="550274">
                <a:tc>
                  <a:txBody>
                    <a:bodyPr/>
                    <a:lstStyle/>
                    <a:p>
                      <a:r>
                        <a:rPr lang="en-GB" sz="1000" dirty="0"/>
                        <a:t>Nursery</a:t>
                      </a:r>
                    </a:p>
                  </a:txBody>
                  <a:tcPr>
                    <a:solidFill>
                      <a:schemeClr val="accent6">
                        <a:lumMod val="20000"/>
                        <a:lumOff val="80000"/>
                      </a:schemeClr>
                    </a:solidFill>
                  </a:tcPr>
                </a:tc>
                <a:tc>
                  <a:txBody>
                    <a:bodyPr/>
                    <a:lstStyle/>
                    <a:p>
                      <a:endParaRPr lang="en-GB" sz="1000" dirty="0"/>
                    </a:p>
                  </a:txBody>
                  <a:tcPr/>
                </a:tc>
                <a:tc rowSpan="8">
                  <a:txBody>
                    <a:bodyPr/>
                    <a:lstStyle/>
                    <a:p>
                      <a:r>
                        <a:rPr lang="en-GB" sz="1800" dirty="0"/>
                        <a:t>Def Leppard</a:t>
                      </a:r>
                    </a:p>
                    <a:p>
                      <a:r>
                        <a:rPr lang="en-GB" sz="1800" dirty="0"/>
                        <a:t>Soft Cell </a:t>
                      </a:r>
                    </a:p>
                    <a:p>
                      <a:r>
                        <a:rPr lang="en-GB" sz="1800" dirty="0"/>
                        <a:t>Human League</a:t>
                      </a:r>
                    </a:p>
                    <a:p>
                      <a:r>
                        <a:rPr lang="en-GB" sz="1800" dirty="0"/>
                        <a:t>Pulp</a:t>
                      </a:r>
                    </a:p>
                    <a:p>
                      <a:r>
                        <a:rPr lang="en-GB" sz="1800" dirty="0"/>
                        <a:t>ABC</a:t>
                      </a:r>
                    </a:p>
                    <a:p>
                      <a:r>
                        <a:rPr lang="en-GB" sz="1800" dirty="0"/>
                        <a:t>Robert Palmer </a:t>
                      </a:r>
                    </a:p>
                    <a:p>
                      <a:r>
                        <a:rPr lang="en-GB" sz="1800" dirty="0"/>
                        <a:t>Beautiful South </a:t>
                      </a:r>
                    </a:p>
                    <a:p>
                      <a:r>
                        <a:rPr lang="en-GB" sz="1800" dirty="0"/>
                        <a:t>Joe Cocker </a:t>
                      </a:r>
                    </a:p>
                    <a:p>
                      <a:r>
                        <a:rPr lang="en-GB" sz="1800" dirty="0"/>
                        <a:t>Artic Monkeys</a:t>
                      </a:r>
                    </a:p>
                    <a:p>
                      <a:r>
                        <a:rPr lang="en-GB" sz="1800" dirty="0"/>
                        <a:t>Zayn</a:t>
                      </a:r>
                    </a:p>
                    <a:p>
                      <a:r>
                        <a:rPr lang="en-GB" sz="1800" dirty="0"/>
                        <a:t>Louis Tomlinson</a:t>
                      </a:r>
                    </a:p>
                    <a:p>
                      <a:r>
                        <a:rPr lang="en-GB" sz="1800" dirty="0"/>
                        <a:t>Richard </a:t>
                      </a:r>
                      <a:r>
                        <a:rPr lang="en-GB" sz="1800" dirty="0" err="1"/>
                        <a:t>Halwy</a:t>
                      </a:r>
                      <a:endParaRPr lang="en-GB" sz="1800" dirty="0"/>
                    </a:p>
                    <a:p>
                      <a:r>
                        <a:rPr lang="en-GB" sz="1800" dirty="0"/>
                        <a:t>Elaine Page </a:t>
                      </a:r>
                    </a:p>
                    <a:p>
                      <a:r>
                        <a:rPr lang="en-GB" sz="1800" dirty="0" err="1"/>
                        <a:t>Yungblood</a:t>
                      </a:r>
                      <a:r>
                        <a:rPr lang="en-GB" sz="1800" dirty="0"/>
                        <a:t> </a:t>
                      </a:r>
                    </a:p>
                    <a:p>
                      <a:endParaRPr lang="en-GB" sz="1800" dirty="0"/>
                    </a:p>
                    <a:p>
                      <a:r>
                        <a:rPr lang="en-GB" sz="1800" dirty="0"/>
                        <a:t>Pete Mckee – artist </a:t>
                      </a:r>
                    </a:p>
                    <a:p>
                      <a:r>
                        <a:rPr lang="en-GB" sz="1800" dirty="0"/>
                        <a:t>Henry Moore – Sculpture </a:t>
                      </a:r>
                    </a:p>
                    <a:p>
                      <a:r>
                        <a:rPr lang="en-GB" sz="1800" dirty="0"/>
                        <a:t>David Hockney – sculpture </a:t>
                      </a:r>
                    </a:p>
                  </a:txBody>
                  <a:tcPr/>
                </a:tc>
                <a:tc rowSpan="8">
                  <a:txBody>
                    <a:bodyPr/>
                    <a:lstStyle/>
                    <a:p>
                      <a:r>
                        <a:rPr lang="en-GB" sz="1800" dirty="0"/>
                        <a:t>Sophie Wilson</a:t>
                      </a:r>
                    </a:p>
                    <a:p>
                      <a:r>
                        <a:rPr lang="en-GB" sz="1800" dirty="0"/>
                        <a:t>Kenneth Murray</a:t>
                      </a:r>
                    </a:p>
                    <a:p>
                      <a:r>
                        <a:rPr lang="en-GB" sz="1800" dirty="0"/>
                        <a:t>Bernard Kettlewell</a:t>
                      </a:r>
                    </a:p>
                    <a:p>
                      <a:r>
                        <a:rPr lang="en-GB" sz="1800" dirty="0"/>
                        <a:t>Helen Sharman</a:t>
                      </a:r>
                    </a:p>
                    <a:p>
                      <a:endParaRPr lang="en-GB" sz="1000" dirty="0"/>
                    </a:p>
                  </a:txBody>
                  <a:tcPr/>
                </a:tc>
                <a:tc rowSpan="8">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Geoff Boycott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Jessica Ennis-Hill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Kevin Keegan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Beryl Burton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Rob Burrow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Darren Gough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Nicola Adams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James Milner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David Seaman</a:t>
                      </a:r>
                    </a:p>
                    <a:p>
                      <a:endParaRPr lang="en-GB" sz="1000" dirty="0"/>
                    </a:p>
                  </a:txBody>
                  <a:tcPr/>
                </a:tc>
                <a:tc rowSpan="8">
                  <a:txBody>
                    <a:bodyPr/>
                    <a:lstStyle/>
                    <a:p>
                      <a:r>
                        <a:rPr lang="en-GB" sz="1800" dirty="0"/>
                        <a:t>David Hey</a:t>
                      </a:r>
                    </a:p>
                    <a:p>
                      <a:r>
                        <a:rPr lang="en-GB" sz="1800" dirty="0"/>
                        <a:t>Bernard Jennings </a:t>
                      </a:r>
                    </a:p>
                    <a:p>
                      <a:r>
                        <a:rPr lang="en-GB" sz="1800" dirty="0"/>
                        <a:t>Guy Fawkes </a:t>
                      </a:r>
                    </a:p>
                  </a:txBody>
                  <a:tcPr/>
                </a:tc>
                <a:extLst>
                  <a:ext uri="{0D108BD9-81ED-4DB2-BD59-A6C34878D82A}">
                    <a16:rowId xmlns:a16="http://schemas.microsoft.com/office/drawing/2014/main" val="1308236393"/>
                  </a:ext>
                </a:extLst>
              </a:tr>
              <a:tr h="550274">
                <a:tc>
                  <a:txBody>
                    <a:bodyPr/>
                    <a:lstStyle/>
                    <a:p>
                      <a:r>
                        <a:rPr lang="en-GB" sz="1000" dirty="0"/>
                        <a:t>Reception</a:t>
                      </a:r>
                    </a:p>
                  </a:txBody>
                  <a:tcPr>
                    <a:solidFill>
                      <a:schemeClr val="accent6">
                        <a:lumMod val="20000"/>
                        <a:lumOff val="80000"/>
                      </a:schemeClr>
                    </a:solidFill>
                  </a:tcPr>
                </a:tc>
                <a:tc>
                  <a:txBody>
                    <a:bodyPr/>
                    <a:lstStyle/>
                    <a:p>
                      <a:r>
                        <a:rPr lang="en-GB" sz="1000" dirty="0"/>
                        <a:t>Guy Fawkes</a:t>
                      </a:r>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1799599622"/>
                  </a:ext>
                </a:extLst>
              </a:tr>
              <a:tr h="550274">
                <a:tc>
                  <a:txBody>
                    <a:bodyPr/>
                    <a:lstStyle/>
                    <a:p>
                      <a:r>
                        <a:rPr lang="en-GB" sz="1000" dirty="0"/>
                        <a:t>Year 1</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10615233"/>
                  </a:ext>
                </a:extLst>
              </a:tr>
              <a:tr h="550274">
                <a:tc>
                  <a:txBody>
                    <a:bodyPr/>
                    <a:lstStyle/>
                    <a:p>
                      <a:r>
                        <a:rPr lang="en-GB" sz="1000" dirty="0"/>
                        <a:t>Year 2</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271292871"/>
                  </a:ext>
                </a:extLst>
              </a:tr>
              <a:tr h="550274">
                <a:tc>
                  <a:txBody>
                    <a:bodyPr/>
                    <a:lstStyle/>
                    <a:p>
                      <a:r>
                        <a:rPr lang="en-GB" sz="1000" dirty="0"/>
                        <a:t>Year 3</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365242333"/>
                  </a:ext>
                </a:extLst>
              </a:tr>
              <a:tr h="550274">
                <a:tc>
                  <a:txBody>
                    <a:bodyPr/>
                    <a:lstStyle/>
                    <a:p>
                      <a:r>
                        <a:rPr lang="en-GB" sz="1000" dirty="0"/>
                        <a:t>Year 4</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879556995"/>
                  </a:ext>
                </a:extLst>
              </a:tr>
              <a:tr h="550274">
                <a:tc>
                  <a:txBody>
                    <a:bodyPr/>
                    <a:lstStyle/>
                    <a:p>
                      <a:r>
                        <a:rPr lang="en-GB" sz="1000" dirty="0"/>
                        <a:t>Year 5</a:t>
                      </a:r>
                    </a:p>
                  </a:txBody>
                  <a:tcPr>
                    <a:solidFill>
                      <a:schemeClr val="accent6">
                        <a:lumMod val="20000"/>
                        <a:lumOff val="80000"/>
                      </a:schemeClr>
                    </a:solidFill>
                  </a:tcPr>
                </a:tc>
                <a:tc>
                  <a:txBody>
                    <a:bodyPr/>
                    <a:lstStyle/>
                    <a:p>
                      <a:r>
                        <a:rPr lang="en-GB" sz="1000" dirty="0"/>
                        <a:t>Henry Moore </a:t>
                      </a:r>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2349663179"/>
                  </a:ext>
                </a:extLst>
              </a:tr>
              <a:tr h="0">
                <a:tc>
                  <a:txBody>
                    <a:bodyPr/>
                    <a:lstStyle/>
                    <a:p>
                      <a:r>
                        <a:rPr lang="en-GB" sz="1000" dirty="0"/>
                        <a:t>Year 6</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545677880"/>
                  </a:ext>
                </a:extLst>
              </a:tr>
            </a:tbl>
          </a:graphicData>
        </a:graphic>
      </p:graphicFrame>
    </p:spTree>
    <p:extLst>
      <p:ext uri="{BB962C8B-B14F-4D97-AF65-F5344CB8AC3E}">
        <p14:creationId xmlns:p14="http://schemas.microsoft.com/office/powerpoint/2010/main" val="34322976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r>
              <a:rPr lang="en-GB" dirty="0"/>
              <a:t>Themed Days and Themed Weeks</a:t>
            </a:r>
            <a:br>
              <a:rPr lang="en-GB" dirty="0"/>
            </a:br>
            <a:br>
              <a:rPr lang="en-GB" dirty="0"/>
            </a:br>
            <a:endParaRPr lang="en-GB" dirty="0"/>
          </a:p>
        </p:txBody>
      </p:sp>
      <p:graphicFrame>
        <p:nvGraphicFramePr>
          <p:cNvPr id="4" name="Table 4">
            <a:extLst>
              <a:ext uri="{FF2B5EF4-FFF2-40B4-BE49-F238E27FC236}">
                <a16:creationId xmlns:a16="http://schemas.microsoft.com/office/drawing/2014/main" id="{1F1E53F7-8B56-1026-8D1F-2CDABC74201A}"/>
              </a:ext>
            </a:extLst>
          </p:cNvPr>
          <p:cNvGraphicFramePr>
            <a:graphicFrameLocks noGrp="1"/>
          </p:cNvGraphicFramePr>
          <p:nvPr>
            <p:extLst>
              <p:ext uri="{D42A27DB-BD31-4B8C-83A1-F6EECF244321}">
                <p14:modId xmlns:p14="http://schemas.microsoft.com/office/powerpoint/2010/main" val="3559666500"/>
              </p:ext>
            </p:extLst>
          </p:nvPr>
        </p:nvGraphicFramePr>
        <p:xfrm>
          <a:off x="361122" y="561701"/>
          <a:ext cx="11095157" cy="6171158"/>
        </p:xfrm>
        <a:graphic>
          <a:graphicData uri="http://schemas.openxmlformats.org/drawingml/2006/table">
            <a:tbl>
              <a:tblPr firstRow="1" bandRow="1">
                <a:tableStyleId>{5940675A-B579-460E-94D1-54222C63F5DA}</a:tableStyleId>
              </a:tblPr>
              <a:tblGrid>
                <a:gridCol w="1261043">
                  <a:extLst>
                    <a:ext uri="{9D8B030D-6E8A-4147-A177-3AD203B41FA5}">
                      <a16:colId xmlns:a16="http://schemas.microsoft.com/office/drawing/2014/main" val="2025420807"/>
                    </a:ext>
                  </a:extLst>
                </a:gridCol>
                <a:gridCol w="1639019">
                  <a:extLst>
                    <a:ext uri="{9D8B030D-6E8A-4147-A177-3AD203B41FA5}">
                      <a16:colId xmlns:a16="http://schemas.microsoft.com/office/drawing/2014/main" val="2394605171"/>
                    </a:ext>
                  </a:extLst>
                </a:gridCol>
                <a:gridCol w="1639019">
                  <a:extLst>
                    <a:ext uri="{9D8B030D-6E8A-4147-A177-3AD203B41FA5}">
                      <a16:colId xmlns:a16="http://schemas.microsoft.com/office/drawing/2014/main" val="95318401"/>
                    </a:ext>
                  </a:extLst>
                </a:gridCol>
                <a:gridCol w="1639019">
                  <a:extLst>
                    <a:ext uri="{9D8B030D-6E8A-4147-A177-3AD203B41FA5}">
                      <a16:colId xmlns:a16="http://schemas.microsoft.com/office/drawing/2014/main" val="1314835359"/>
                    </a:ext>
                  </a:extLst>
                </a:gridCol>
                <a:gridCol w="1639019">
                  <a:extLst>
                    <a:ext uri="{9D8B030D-6E8A-4147-A177-3AD203B41FA5}">
                      <a16:colId xmlns:a16="http://schemas.microsoft.com/office/drawing/2014/main" val="3258966808"/>
                    </a:ext>
                  </a:extLst>
                </a:gridCol>
                <a:gridCol w="1639019">
                  <a:extLst>
                    <a:ext uri="{9D8B030D-6E8A-4147-A177-3AD203B41FA5}">
                      <a16:colId xmlns:a16="http://schemas.microsoft.com/office/drawing/2014/main" val="1921578421"/>
                    </a:ext>
                  </a:extLst>
                </a:gridCol>
                <a:gridCol w="1639019">
                  <a:extLst>
                    <a:ext uri="{9D8B030D-6E8A-4147-A177-3AD203B41FA5}">
                      <a16:colId xmlns:a16="http://schemas.microsoft.com/office/drawing/2014/main" val="1092038560"/>
                    </a:ext>
                  </a:extLst>
                </a:gridCol>
              </a:tblGrid>
              <a:tr h="318998">
                <a:tc>
                  <a:txBody>
                    <a:bodyPr/>
                    <a:lstStyle/>
                    <a:p>
                      <a:r>
                        <a:rPr lang="en-GB" sz="1400" dirty="0"/>
                        <a:t>Class</a:t>
                      </a:r>
                    </a:p>
                  </a:txBody>
                  <a:tcPr>
                    <a:solidFill>
                      <a:srgbClr val="BC9BFF"/>
                    </a:solidFill>
                  </a:tcPr>
                </a:tc>
                <a:tc>
                  <a:txBody>
                    <a:bodyPr/>
                    <a:lstStyle/>
                    <a:p>
                      <a:r>
                        <a:rPr lang="en-GB" sz="1400" dirty="0"/>
                        <a:t>Autumn 1</a:t>
                      </a:r>
                    </a:p>
                  </a:txBody>
                  <a:tcPr>
                    <a:solidFill>
                      <a:srgbClr val="BC9BFF"/>
                    </a:solidFill>
                  </a:tcPr>
                </a:tc>
                <a:tc>
                  <a:txBody>
                    <a:bodyPr/>
                    <a:lstStyle/>
                    <a:p>
                      <a:r>
                        <a:rPr lang="en-GB" sz="1400" dirty="0"/>
                        <a:t>Autumn 2</a:t>
                      </a:r>
                    </a:p>
                  </a:txBody>
                  <a:tcPr>
                    <a:solidFill>
                      <a:srgbClr val="BC9BFF"/>
                    </a:solidFill>
                  </a:tcPr>
                </a:tc>
                <a:tc>
                  <a:txBody>
                    <a:bodyPr/>
                    <a:lstStyle/>
                    <a:p>
                      <a:r>
                        <a:rPr lang="en-GB" sz="1400" dirty="0"/>
                        <a:t>Spring 1</a:t>
                      </a:r>
                    </a:p>
                  </a:txBody>
                  <a:tcPr>
                    <a:solidFill>
                      <a:srgbClr val="BC9BFF"/>
                    </a:solidFill>
                  </a:tcPr>
                </a:tc>
                <a:tc>
                  <a:txBody>
                    <a:bodyPr/>
                    <a:lstStyle/>
                    <a:p>
                      <a:r>
                        <a:rPr lang="en-GB" sz="1400" dirty="0"/>
                        <a:t>Spring 2</a:t>
                      </a:r>
                    </a:p>
                  </a:txBody>
                  <a:tcPr>
                    <a:solidFill>
                      <a:srgbClr val="BC9BFF"/>
                    </a:solidFill>
                  </a:tcPr>
                </a:tc>
                <a:tc>
                  <a:txBody>
                    <a:bodyPr/>
                    <a:lstStyle/>
                    <a:p>
                      <a:r>
                        <a:rPr lang="en-GB" sz="1400" dirty="0"/>
                        <a:t>Summer 1</a:t>
                      </a:r>
                    </a:p>
                  </a:txBody>
                  <a:tcPr>
                    <a:solidFill>
                      <a:srgbClr val="BC9BFF"/>
                    </a:solidFill>
                  </a:tcPr>
                </a:tc>
                <a:tc>
                  <a:txBody>
                    <a:bodyPr/>
                    <a:lstStyle/>
                    <a:p>
                      <a:r>
                        <a:rPr lang="en-GB" sz="1400" dirty="0"/>
                        <a:t>Summer 2</a:t>
                      </a:r>
                    </a:p>
                  </a:txBody>
                  <a:tcPr>
                    <a:solidFill>
                      <a:srgbClr val="BC9BFF"/>
                    </a:solidFill>
                  </a:tcPr>
                </a:tc>
                <a:extLst>
                  <a:ext uri="{0D108BD9-81ED-4DB2-BD59-A6C34878D82A}">
                    <a16:rowId xmlns:a16="http://schemas.microsoft.com/office/drawing/2014/main" val="1026650851"/>
                  </a:ext>
                </a:extLst>
              </a:tr>
              <a:tr h="731520">
                <a:tc>
                  <a:txBody>
                    <a:bodyPr/>
                    <a:lstStyle/>
                    <a:p>
                      <a:r>
                        <a:rPr lang="en-GB" sz="1050" dirty="0">
                          <a:latin typeface="+mn-lt"/>
                        </a:rPr>
                        <a:t>Nursery</a:t>
                      </a:r>
                    </a:p>
                  </a:txBody>
                  <a:tcPr>
                    <a:solidFill>
                      <a:schemeClr val="accent6">
                        <a:lumMod val="20000"/>
                        <a:lumOff val="80000"/>
                      </a:schemeClr>
                    </a:solidFill>
                  </a:tcPr>
                </a:tc>
                <a:tc>
                  <a:txBody>
                    <a:bodyPr/>
                    <a:lstStyle/>
                    <a:p>
                      <a:r>
                        <a:rPr lang="en-GB" sz="1050" dirty="0">
                          <a:latin typeface="+mn-lt"/>
                        </a:rPr>
                        <a:t>Harvest Collection</a:t>
                      </a:r>
                    </a:p>
                  </a:txBody>
                  <a:tcPr/>
                </a:tc>
                <a:tc>
                  <a:txBody>
                    <a:bodyPr/>
                    <a:lstStyle/>
                    <a:p>
                      <a:r>
                        <a:rPr lang="en-GB" sz="1050" dirty="0">
                          <a:latin typeface="+mn-lt"/>
                        </a:rPr>
                        <a:t>Anti-bullying week</a:t>
                      </a:r>
                    </a:p>
                    <a:p>
                      <a:r>
                        <a:rPr lang="en-GB" sz="1050" dirty="0">
                          <a:latin typeface="+mn-lt"/>
                        </a:rPr>
                        <a:t>Children In Need</a:t>
                      </a:r>
                    </a:p>
                  </a:txBody>
                  <a:tcPr/>
                </a:tc>
                <a:tc>
                  <a:txBody>
                    <a:bodyPr/>
                    <a:lstStyle/>
                    <a:p>
                      <a:r>
                        <a:rPr lang="en-GB" sz="1050" dirty="0">
                          <a:latin typeface="+mn-lt"/>
                        </a:rPr>
                        <a:t>Chinese New Year</a:t>
                      </a:r>
                    </a:p>
                    <a:p>
                      <a:r>
                        <a:rPr lang="en-GB" sz="1050" dirty="0">
                          <a:latin typeface="+mn-lt"/>
                        </a:rPr>
                        <a:t>Internet safety Day</a:t>
                      </a:r>
                    </a:p>
                    <a:p>
                      <a:r>
                        <a:rPr lang="en-GB" sz="1050" dirty="0">
                          <a:latin typeface="+mn-lt"/>
                        </a:rPr>
                        <a:t>Comic Relief</a:t>
                      </a:r>
                    </a:p>
                  </a:txBody>
                  <a:tcPr/>
                </a:tc>
                <a:tc>
                  <a:txBody>
                    <a:bodyPr/>
                    <a:lstStyle/>
                    <a:p>
                      <a:r>
                        <a:rPr lang="en-GB" sz="1050" dirty="0">
                          <a:latin typeface="+mn-lt"/>
                        </a:rPr>
                        <a:t>Easter competitions</a:t>
                      </a:r>
                    </a:p>
                  </a:txBody>
                  <a:tcPr/>
                </a:tc>
                <a:tc>
                  <a:txBody>
                    <a:bodyPr/>
                    <a:lstStyle/>
                    <a:p>
                      <a:r>
                        <a:rPr lang="en-GB" sz="1050" dirty="0">
                          <a:latin typeface="+mn-lt"/>
                        </a:rPr>
                        <a:t>Arts Week</a:t>
                      </a:r>
                    </a:p>
                  </a:txBody>
                  <a:tcPr/>
                </a:tc>
                <a:tc>
                  <a:txBody>
                    <a:bodyPr/>
                    <a:lstStyle/>
                    <a:p>
                      <a:r>
                        <a:rPr lang="en-GB" sz="1050" dirty="0">
                          <a:latin typeface="+mn-lt"/>
                        </a:rPr>
                        <a:t>Sports week</a:t>
                      </a:r>
                    </a:p>
                  </a:txBody>
                  <a:tcPr/>
                </a:tc>
                <a:extLst>
                  <a:ext uri="{0D108BD9-81ED-4DB2-BD59-A6C34878D82A}">
                    <a16:rowId xmlns:a16="http://schemas.microsoft.com/office/drawing/2014/main" val="1308236393"/>
                  </a:ext>
                </a:extLst>
              </a:tr>
              <a:tr h="731520">
                <a:tc>
                  <a:txBody>
                    <a:bodyPr/>
                    <a:lstStyle/>
                    <a:p>
                      <a:r>
                        <a:rPr lang="en-GB" sz="1050" dirty="0">
                          <a:latin typeface="+mn-lt"/>
                        </a:rPr>
                        <a:t>Reception</a:t>
                      </a:r>
                    </a:p>
                  </a:txBody>
                  <a:tcPr>
                    <a:solidFill>
                      <a:schemeClr val="accent6">
                        <a:lumMod val="20000"/>
                        <a:lumOff val="80000"/>
                      </a:schemeClr>
                    </a:solidFill>
                  </a:tcPr>
                </a:tc>
                <a:tc>
                  <a:txBody>
                    <a:bodyPr/>
                    <a:lstStyle/>
                    <a:p>
                      <a:r>
                        <a:rPr lang="en-GB" sz="1050" dirty="0">
                          <a:latin typeface="+mn-lt"/>
                        </a:rPr>
                        <a:t>Campaign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r>
                        <a:rPr lang="en-GB" sz="1050" dirty="0">
                          <a:latin typeface="+mn-lt"/>
                        </a:rPr>
                        <a:t>Chinese New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1799599622"/>
                  </a:ext>
                </a:extLst>
              </a:tr>
              <a:tr h="731520">
                <a:tc>
                  <a:txBody>
                    <a:bodyPr/>
                    <a:lstStyle/>
                    <a:p>
                      <a:r>
                        <a:rPr lang="en-GB" sz="1050" dirty="0">
                          <a:latin typeface="+mn-lt"/>
                        </a:rPr>
                        <a:t>Year 1</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r>
                        <a:rPr lang="en-GB" sz="1050" dirty="0">
                          <a:latin typeface="+mn-lt"/>
                        </a:rPr>
                        <a:t>Chinese New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10615233"/>
                  </a:ext>
                </a:extLst>
              </a:tr>
              <a:tr h="731520">
                <a:tc>
                  <a:txBody>
                    <a:bodyPr/>
                    <a:lstStyle/>
                    <a:p>
                      <a:r>
                        <a:rPr lang="en-GB" sz="1050" dirty="0">
                          <a:latin typeface="+mn-lt"/>
                        </a:rPr>
                        <a:t>Year 2</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271292871"/>
                  </a:ext>
                </a:extLst>
              </a:tr>
              <a:tr h="731520">
                <a:tc>
                  <a:txBody>
                    <a:bodyPr/>
                    <a:lstStyle/>
                    <a:p>
                      <a:r>
                        <a:rPr lang="en-GB" sz="1050" dirty="0">
                          <a:latin typeface="+mn-lt"/>
                        </a:rPr>
                        <a:t>Year 3</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365242333"/>
                  </a:ext>
                </a:extLst>
              </a:tr>
              <a:tr h="731520">
                <a:tc>
                  <a:txBody>
                    <a:bodyPr/>
                    <a:lstStyle/>
                    <a:p>
                      <a:r>
                        <a:rPr lang="en-GB" sz="1050" dirty="0">
                          <a:latin typeface="+mn-lt"/>
                        </a:rPr>
                        <a:t>Year 4</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879556995"/>
                  </a:ext>
                </a:extLst>
              </a:tr>
              <a:tr h="731520">
                <a:tc>
                  <a:txBody>
                    <a:bodyPr/>
                    <a:lstStyle/>
                    <a:p>
                      <a:r>
                        <a:rPr lang="en-GB" sz="1050" dirty="0">
                          <a:latin typeface="+mn-lt"/>
                        </a:rPr>
                        <a:t>Year 5</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Careers Fair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 </a:t>
                      </a:r>
                    </a:p>
                  </a:txBody>
                  <a:tcPr/>
                </a:tc>
                <a:extLst>
                  <a:ext uri="{0D108BD9-81ED-4DB2-BD59-A6C34878D82A}">
                    <a16:rowId xmlns:a16="http://schemas.microsoft.com/office/drawing/2014/main" val="2349663179"/>
                  </a:ext>
                </a:extLst>
              </a:tr>
              <a:tr h="731520">
                <a:tc>
                  <a:txBody>
                    <a:bodyPr/>
                    <a:lstStyle/>
                    <a:p>
                      <a:r>
                        <a:rPr lang="en-GB" sz="1050" dirty="0">
                          <a:latin typeface="+mn-lt"/>
                        </a:rPr>
                        <a:t>Year 6</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vest Collection</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Careers Fair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 </a:t>
                      </a:r>
                    </a:p>
                  </a:txBody>
                  <a:tcPr/>
                </a:tc>
                <a:extLst>
                  <a:ext uri="{0D108BD9-81ED-4DB2-BD59-A6C34878D82A}">
                    <a16:rowId xmlns:a16="http://schemas.microsoft.com/office/drawing/2014/main" val="545677880"/>
                  </a:ext>
                </a:extLst>
              </a:tr>
            </a:tbl>
          </a:graphicData>
        </a:graphic>
      </p:graphicFrame>
    </p:spTree>
    <p:extLst>
      <p:ext uri="{BB962C8B-B14F-4D97-AF65-F5344CB8AC3E}">
        <p14:creationId xmlns:p14="http://schemas.microsoft.com/office/powerpoint/2010/main" val="2831220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832E7-FC50-E795-F2DE-A16243FB8FA5}"/>
              </a:ext>
            </a:extLst>
          </p:cNvPr>
          <p:cNvSpPr>
            <a:spLocks noGrp="1"/>
          </p:cNvSpPr>
          <p:nvPr>
            <p:ph type="ctrTitle"/>
          </p:nvPr>
        </p:nvSpPr>
        <p:spPr>
          <a:xfrm>
            <a:off x="1429109" y="1313175"/>
            <a:ext cx="9144000" cy="974786"/>
          </a:xfrm>
        </p:spPr>
        <p:txBody>
          <a:bodyPr>
            <a:normAutofit fontScale="90000"/>
          </a:bodyPr>
          <a:lstStyle/>
          <a:p>
            <a:br>
              <a:rPr lang="en-GB" dirty="0"/>
            </a:br>
            <a:br>
              <a:rPr lang="en-GB" dirty="0"/>
            </a:br>
            <a:endParaRPr lang="en-GB" dirty="0"/>
          </a:p>
        </p:txBody>
      </p:sp>
      <p:sp>
        <p:nvSpPr>
          <p:cNvPr id="3" name="Subtitle 2">
            <a:extLst>
              <a:ext uri="{FF2B5EF4-FFF2-40B4-BE49-F238E27FC236}">
                <a16:creationId xmlns:a16="http://schemas.microsoft.com/office/drawing/2014/main" id="{14D3E324-96EA-47D3-53DB-5774A17CD7D0}"/>
              </a:ext>
            </a:extLst>
          </p:cNvPr>
          <p:cNvSpPr>
            <a:spLocks noGrp="1"/>
          </p:cNvSpPr>
          <p:nvPr>
            <p:ph type="subTitle" idx="1"/>
          </p:nvPr>
        </p:nvSpPr>
        <p:spPr>
          <a:xfrm>
            <a:off x="1281626" y="24159"/>
            <a:ext cx="9144000" cy="385285"/>
          </a:xfrm>
        </p:spPr>
        <p:txBody>
          <a:bodyPr>
            <a:normAutofit fontScale="92500" lnSpcReduction="10000"/>
          </a:bodyPr>
          <a:lstStyle/>
          <a:p>
            <a:r>
              <a:rPr lang="en-GB" dirty="0"/>
              <a:t>‘The Fab Forty’ </a:t>
            </a:r>
            <a:r>
              <a:rPr lang="en-GB" b="1" dirty="0"/>
              <a:t>Enrichment Curriculum</a:t>
            </a:r>
            <a:endParaRPr lang="en-GB" dirty="0"/>
          </a:p>
        </p:txBody>
      </p:sp>
      <p:graphicFrame>
        <p:nvGraphicFramePr>
          <p:cNvPr id="6" name="Table 6">
            <a:extLst>
              <a:ext uri="{FF2B5EF4-FFF2-40B4-BE49-F238E27FC236}">
                <a16:creationId xmlns:a16="http://schemas.microsoft.com/office/drawing/2014/main" id="{4E06A7BF-0A57-FD36-B08D-F3061B3BFB1E}"/>
              </a:ext>
            </a:extLst>
          </p:cNvPr>
          <p:cNvGraphicFramePr>
            <a:graphicFrameLocks noGrp="1"/>
          </p:cNvGraphicFramePr>
          <p:nvPr>
            <p:extLst>
              <p:ext uri="{D42A27DB-BD31-4B8C-83A1-F6EECF244321}">
                <p14:modId xmlns:p14="http://schemas.microsoft.com/office/powerpoint/2010/main" val="412019243"/>
              </p:ext>
            </p:extLst>
          </p:nvPr>
        </p:nvGraphicFramePr>
        <p:xfrm>
          <a:off x="76480" y="409444"/>
          <a:ext cx="12039040" cy="6286321"/>
        </p:xfrm>
        <a:graphic>
          <a:graphicData uri="http://schemas.openxmlformats.org/drawingml/2006/table">
            <a:tbl>
              <a:tblPr firstRow="1" bandRow="1">
                <a:tableStyleId>{5940675A-B579-460E-94D1-54222C63F5DA}</a:tableStyleId>
              </a:tblPr>
              <a:tblGrid>
                <a:gridCol w="2407808">
                  <a:extLst>
                    <a:ext uri="{9D8B030D-6E8A-4147-A177-3AD203B41FA5}">
                      <a16:colId xmlns:a16="http://schemas.microsoft.com/office/drawing/2014/main" val="3627747148"/>
                    </a:ext>
                  </a:extLst>
                </a:gridCol>
                <a:gridCol w="2407808">
                  <a:extLst>
                    <a:ext uri="{9D8B030D-6E8A-4147-A177-3AD203B41FA5}">
                      <a16:colId xmlns:a16="http://schemas.microsoft.com/office/drawing/2014/main" val="3541671682"/>
                    </a:ext>
                  </a:extLst>
                </a:gridCol>
                <a:gridCol w="2407808">
                  <a:extLst>
                    <a:ext uri="{9D8B030D-6E8A-4147-A177-3AD203B41FA5}">
                      <a16:colId xmlns:a16="http://schemas.microsoft.com/office/drawing/2014/main" val="3564555970"/>
                    </a:ext>
                  </a:extLst>
                </a:gridCol>
                <a:gridCol w="2407808">
                  <a:extLst>
                    <a:ext uri="{9D8B030D-6E8A-4147-A177-3AD203B41FA5}">
                      <a16:colId xmlns:a16="http://schemas.microsoft.com/office/drawing/2014/main" val="1607346368"/>
                    </a:ext>
                  </a:extLst>
                </a:gridCol>
                <a:gridCol w="2407808">
                  <a:extLst>
                    <a:ext uri="{9D8B030D-6E8A-4147-A177-3AD203B41FA5}">
                      <a16:colId xmlns:a16="http://schemas.microsoft.com/office/drawing/2014/main" val="3015515639"/>
                    </a:ext>
                  </a:extLst>
                </a:gridCol>
              </a:tblGrid>
              <a:tr h="281545">
                <a:tc>
                  <a:txBody>
                    <a:bodyPr/>
                    <a:lstStyle/>
                    <a:p>
                      <a:r>
                        <a:rPr lang="en-GB" sz="1200" dirty="0"/>
                        <a:t>Class / Term</a:t>
                      </a:r>
                    </a:p>
                  </a:txBody>
                  <a:tcPr>
                    <a:solidFill>
                      <a:srgbClr val="BC9BFF"/>
                    </a:solidFill>
                  </a:tcPr>
                </a:tc>
                <a:tc>
                  <a:txBody>
                    <a:bodyPr/>
                    <a:lstStyle/>
                    <a:p>
                      <a:r>
                        <a:rPr lang="en-GB" sz="1200" dirty="0"/>
                        <a:t>Autumn </a:t>
                      </a:r>
                    </a:p>
                  </a:txBody>
                  <a:tcPr>
                    <a:solidFill>
                      <a:srgbClr val="BC9BFF"/>
                    </a:solidFill>
                  </a:tcPr>
                </a:tc>
                <a:tc>
                  <a:txBody>
                    <a:bodyPr/>
                    <a:lstStyle/>
                    <a:p>
                      <a:r>
                        <a:rPr lang="en-GB" sz="1200" dirty="0"/>
                        <a:t>Spring </a:t>
                      </a:r>
                    </a:p>
                  </a:txBody>
                  <a:tcPr>
                    <a:solidFill>
                      <a:srgbClr val="BC9BFF"/>
                    </a:solidFill>
                  </a:tcPr>
                </a:tc>
                <a:tc>
                  <a:txBody>
                    <a:bodyPr/>
                    <a:lstStyle/>
                    <a:p>
                      <a:r>
                        <a:rPr lang="en-GB" sz="1200" dirty="0"/>
                        <a:t>Summer</a:t>
                      </a:r>
                    </a:p>
                  </a:txBody>
                  <a:tcPr>
                    <a:solidFill>
                      <a:srgbClr val="BC9BFF"/>
                    </a:solidFill>
                  </a:tcPr>
                </a:tc>
                <a:tc>
                  <a:txBody>
                    <a:bodyPr/>
                    <a:lstStyle/>
                    <a:p>
                      <a:r>
                        <a:rPr lang="en-GB" sz="1200" dirty="0"/>
                        <a:t>Annually</a:t>
                      </a:r>
                    </a:p>
                  </a:txBody>
                  <a:tcPr>
                    <a:solidFill>
                      <a:srgbClr val="BC9BFF"/>
                    </a:solidFill>
                  </a:tcPr>
                </a:tc>
                <a:extLst>
                  <a:ext uri="{0D108BD9-81ED-4DB2-BD59-A6C34878D82A}">
                    <a16:rowId xmlns:a16="http://schemas.microsoft.com/office/drawing/2014/main" val="1866424185"/>
                  </a:ext>
                </a:extLst>
              </a:tr>
              <a:tr h="1407727">
                <a:tc>
                  <a:txBody>
                    <a:bodyPr/>
                    <a:lstStyle/>
                    <a:p>
                      <a:r>
                        <a:rPr lang="en-GB" sz="1200" dirty="0"/>
                        <a:t>Nursery </a:t>
                      </a:r>
                    </a:p>
                    <a:p>
                      <a:endParaRPr lang="en-GB" sz="1200" dirty="0"/>
                    </a:p>
                    <a:p>
                      <a:endParaRPr lang="en-GB" sz="1200" dirty="0"/>
                    </a:p>
                    <a:p>
                      <a:endParaRPr lang="en-GB" sz="1200" dirty="0"/>
                    </a:p>
                    <a:p>
                      <a:endParaRPr lang="en-GB" sz="1200" dirty="0"/>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Splash in puddles.</a:t>
                      </a:r>
                    </a:p>
                    <a:p>
                      <a:pPr marL="285750" indent="-285750">
                        <a:buFont typeface="Arial" panose="020B0604020202020204" pitchFamily="34" charset="0"/>
                        <a:buChar char="•"/>
                      </a:pPr>
                      <a:r>
                        <a:rPr lang="en-GB" sz="1200" dirty="0"/>
                        <a:t>Build a sandcastle.</a:t>
                      </a:r>
                    </a:p>
                  </a:txBody>
                  <a:tcPr/>
                </a:tc>
                <a:tc>
                  <a:txBody>
                    <a:bodyPr/>
                    <a:lstStyle/>
                    <a:p>
                      <a:pPr marL="285750" indent="-285750">
                        <a:buFont typeface="Arial" panose="020B0604020202020204" pitchFamily="34" charset="0"/>
                        <a:buChar char="•"/>
                      </a:pPr>
                      <a:r>
                        <a:rPr lang="en-GB" sz="1200" dirty="0"/>
                        <a:t>Watch eggs hatch out into chicks.</a:t>
                      </a:r>
                    </a:p>
                    <a:p>
                      <a:pPr marL="285750" indent="-285750">
                        <a:buFont typeface="Arial" panose="020B0604020202020204" pitchFamily="34" charset="0"/>
                        <a:buChar char="•"/>
                      </a:pPr>
                      <a:r>
                        <a:rPr lang="en-GB" sz="1200" dirty="0"/>
                        <a:t>Blow bubbles.</a:t>
                      </a:r>
                    </a:p>
                    <a:p>
                      <a:pPr marL="285750" indent="-285750">
                        <a:buFont typeface="Arial" panose="020B0604020202020204" pitchFamily="34" charset="0"/>
                        <a:buChar char="•"/>
                      </a:pPr>
                      <a:endParaRPr lang="en-GB" sz="1200" dirty="0"/>
                    </a:p>
                  </a:txBody>
                  <a:tcPr/>
                </a:tc>
                <a:tc>
                  <a:txBody>
                    <a:bodyPr/>
                    <a:lstStyle/>
                    <a:p>
                      <a:pPr marL="285750" indent="-285750">
                        <a:buFont typeface="Arial" panose="020B0604020202020204" pitchFamily="34" charset="0"/>
                        <a:buChar char="•"/>
                      </a:pPr>
                      <a:r>
                        <a:rPr lang="en-GB" sz="1200" dirty="0"/>
                        <a:t>Watch a film.</a:t>
                      </a:r>
                    </a:p>
                    <a:p>
                      <a:pPr marL="285750" indent="-285750">
                        <a:buFont typeface="Arial" panose="020B0604020202020204" pitchFamily="34" charset="0"/>
                        <a:buChar char="•"/>
                      </a:pPr>
                      <a:r>
                        <a:rPr lang="en-GB" sz="1200" dirty="0"/>
                        <a:t>Visit a farm and complete a farm project </a:t>
                      </a:r>
                    </a:p>
                    <a:p>
                      <a:pPr marL="285750" indent="-285750">
                        <a:buFont typeface="Arial" panose="020B0604020202020204" pitchFamily="34" charset="0"/>
                        <a:buChar char="•"/>
                      </a:pPr>
                      <a:r>
                        <a:rPr lang="en-GB" sz="1200" dirty="0"/>
                        <a:t>Perform to parents</a:t>
                      </a:r>
                    </a:p>
                    <a:p>
                      <a:pPr marL="0" indent="0">
                        <a:buFont typeface="Arial" panose="020B0604020202020204" pitchFamily="34" charset="0"/>
                        <a:buNone/>
                      </a:pPr>
                      <a:endParaRPr lang="en-GB" sz="1200" dirty="0"/>
                    </a:p>
                    <a:p>
                      <a:pPr marL="285750" indent="-285750">
                        <a:buFont typeface="Arial" panose="020B0604020202020204" pitchFamily="34" charset="0"/>
                        <a:buChar char="•"/>
                      </a:pPr>
                      <a:endParaRPr lang="en-GB" sz="1200" dirty="0"/>
                    </a:p>
                  </a:txBody>
                  <a:tcPr/>
                </a:tc>
                <a:tc rowSpan="4">
                  <a:txBody>
                    <a:bodyPr/>
                    <a:lstStyle/>
                    <a:p>
                      <a:pPr marL="285750" indent="-285750">
                        <a:buFont typeface="Arial" panose="020B0604020202020204" pitchFamily="34" charset="0"/>
                        <a:buChar char="•"/>
                      </a:pPr>
                      <a:r>
                        <a:rPr lang="en-GB" sz="1200" dirty="0"/>
                        <a:t>Perform on stage.</a:t>
                      </a:r>
                    </a:p>
                    <a:p>
                      <a:pPr marL="285750" indent="-285750">
                        <a:buFont typeface="Arial" panose="020B0604020202020204" pitchFamily="34" charset="0"/>
                        <a:buChar char="•"/>
                      </a:pPr>
                      <a:r>
                        <a:rPr lang="en-GB" sz="1200" dirty="0"/>
                        <a:t>Watch a live theatre performance. .</a:t>
                      </a:r>
                    </a:p>
                  </a:txBody>
                  <a:tcPr/>
                </a:tc>
                <a:extLst>
                  <a:ext uri="{0D108BD9-81ED-4DB2-BD59-A6C34878D82A}">
                    <a16:rowId xmlns:a16="http://schemas.microsoft.com/office/drawing/2014/main" val="1217365319"/>
                  </a:ext>
                </a:extLst>
              </a:tr>
              <a:tr h="10308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Reception</a:t>
                      </a:r>
                    </a:p>
                    <a:p>
                      <a:endParaRPr lang="en-GB" sz="1200" dirty="0"/>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a:t>Make a self-portrait</a:t>
                      </a:r>
                    </a:p>
                    <a:p>
                      <a:pPr marL="285750" indent="-285750">
                        <a:buFont typeface="Arial" panose="020B0604020202020204" pitchFamily="34" charset="0"/>
                        <a:buChar char="•"/>
                      </a:pPr>
                      <a:r>
                        <a:rPr lang="en-GB" sz="1200"/>
                        <a:t>Meet inspiring people </a:t>
                      </a:r>
                      <a:endParaRPr lang="en-GB"/>
                    </a:p>
                  </a:txBody>
                  <a:tcPr/>
                </a:tc>
                <a:tc>
                  <a:txBody>
                    <a:bodyPr/>
                    <a:lstStyle/>
                    <a:p>
                      <a:pPr marL="285750" indent="-285750">
                        <a:buFont typeface="Arial" panose="020B0604020202020204" pitchFamily="34" charset="0"/>
                        <a:buChar char="•"/>
                      </a:pPr>
                      <a:r>
                        <a:rPr lang="en-GB" sz="1200" dirty="0"/>
                        <a:t>Watch eggs hatch out into chicks and complete a project</a:t>
                      </a:r>
                    </a:p>
                    <a:p>
                      <a:pPr marL="285750" indent="-285750">
                        <a:buFont typeface="Arial" panose="020B0604020202020204" pitchFamily="34" charset="0"/>
                        <a:buChar char="•"/>
                      </a:pPr>
                      <a:r>
                        <a:rPr lang="en-GB" sz="1200" dirty="0"/>
                        <a:t>Blow bubbles.</a:t>
                      </a:r>
                      <a:endParaRPr lang="en-GB" dirty="0"/>
                    </a:p>
                  </a:txBody>
                  <a:tcPr/>
                </a:tc>
                <a:tc>
                  <a:txBody>
                    <a:bodyPr/>
                    <a:lstStyle/>
                    <a:p>
                      <a:pPr marL="285750" indent="-285750">
                        <a:buFont typeface="Arial" panose="020B0604020202020204" pitchFamily="34" charset="0"/>
                        <a:buChar char="•"/>
                      </a:pPr>
                      <a:r>
                        <a:rPr lang="en-GB" sz="1200" dirty="0"/>
                        <a:t>Watch a film.</a:t>
                      </a:r>
                    </a:p>
                    <a:p>
                      <a:pPr marL="285750" indent="-285750">
                        <a:buFont typeface="Arial" panose="020B0604020202020204" pitchFamily="34" charset="0"/>
                        <a:buChar char="•"/>
                      </a:pPr>
                      <a:r>
                        <a:rPr lang="en-GB" sz="1200" dirty="0"/>
                        <a:t>Visit a farm</a:t>
                      </a:r>
                    </a:p>
                    <a:p>
                      <a:pPr marL="285750" indent="-285750">
                        <a:buFont typeface="Arial" panose="020B0604020202020204" pitchFamily="34" charset="0"/>
                        <a:buChar char="•"/>
                      </a:pPr>
                      <a:r>
                        <a:rPr lang="en-GB" sz="1200" dirty="0"/>
                        <a:t>Perform to parents</a:t>
                      </a:r>
                    </a:p>
                    <a:p>
                      <a:pPr marL="285750" indent="-285750">
                        <a:buFont typeface="Arial" panose="020B0604020202020204" pitchFamily="34" charset="0"/>
                        <a:buChar char="•"/>
                      </a:pPr>
                      <a:r>
                        <a:rPr lang="en-GB" sz="1200" dirty="0"/>
                        <a:t>Graduation </a:t>
                      </a:r>
                    </a:p>
                  </a:txBody>
                  <a:tcPr/>
                </a:tc>
                <a:tc vMerge="1">
                  <a:txBody>
                    <a:bodyPr/>
                    <a:lstStyle/>
                    <a:p>
                      <a:endParaRPr lang="en-GB"/>
                    </a:p>
                  </a:txBody>
                  <a:tcPr/>
                </a:tc>
                <a:extLst>
                  <a:ext uri="{0D108BD9-81ED-4DB2-BD59-A6C34878D82A}">
                    <a16:rowId xmlns:a16="http://schemas.microsoft.com/office/drawing/2014/main" val="918991025"/>
                  </a:ext>
                </a:extLst>
              </a:tr>
              <a:tr h="469242">
                <a:tc>
                  <a:txBody>
                    <a:bodyPr/>
                    <a:lstStyle/>
                    <a:p>
                      <a:r>
                        <a:rPr lang="en-GB" sz="1200" dirty="0"/>
                        <a:t>Year 1</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Make wishes on dandelions.</a:t>
                      </a:r>
                    </a:p>
                  </a:txBody>
                  <a:tcPr/>
                </a:tc>
                <a:tc>
                  <a:txBody>
                    <a:bodyPr/>
                    <a:lstStyle/>
                    <a:p>
                      <a:pPr marL="285750" indent="-285750">
                        <a:buFont typeface="Arial" panose="020B0604020202020204" pitchFamily="34" charset="0"/>
                        <a:buChar char="•"/>
                      </a:pPr>
                      <a:r>
                        <a:rPr lang="en-GB" sz="1200" dirty="0"/>
                        <a:t>Post a letter.</a:t>
                      </a:r>
                    </a:p>
                  </a:txBody>
                  <a:tcPr/>
                </a:tc>
                <a:tc>
                  <a:txBody>
                    <a:bodyPr/>
                    <a:lstStyle/>
                    <a:p>
                      <a:pPr marL="285750" indent="-285750">
                        <a:buFont typeface="Arial" panose="020B0604020202020204" pitchFamily="34" charset="0"/>
                        <a:buChar char="•"/>
                      </a:pPr>
                      <a:r>
                        <a:rPr lang="en-GB" sz="1200" dirty="0"/>
                        <a:t>Visit a beach</a:t>
                      </a:r>
                    </a:p>
                    <a:p>
                      <a:pPr marL="285750" indent="-285750">
                        <a:buFont typeface="Arial" panose="020B0604020202020204" pitchFamily="34" charset="0"/>
                        <a:buChar char="•"/>
                      </a:pPr>
                      <a:r>
                        <a:rPr lang="en-GB" sz="1200" dirty="0"/>
                        <a:t>Travel on a train.</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882916556"/>
                  </a:ext>
                </a:extLst>
              </a:tr>
              <a:tr h="469242">
                <a:tc>
                  <a:txBody>
                    <a:bodyPr/>
                    <a:lstStyle/>
                    <a:p>
                      <a:r>
                        <a:rPr lang="en-GB" sz="1200" dirty="0"/>
                        <a:t>Year 2</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Join the library.</a:t>
                      </a:r>
                    </a:p>
                    <a:p>
                      <a:pPr marL="285750" indent="-285750">
                        <a:buFont typeface="Arial" panose="020B0604020202020204" pitchFamily="34" charset="0"/>
                        <a:buChar char="•"/>
                      </a:pPr>
                      <a:r>
                        <a:rPr lang="en-GB" sz="1200" dirty="0"/>
                        <a:t>Walk n the woods </a:t>
                      </a:r>
                    </a:p>
                  </a:txBody>
                  <a:tcPr/>
                </a:tc>
                <a:tc>
                  <a:txBody>
                    <a:bodyPr/>
                    <a:lstStyle/>
                    <a:p>
                      <a:pPr marL="285750" indent="-285750">
                        <a:buFont typeface="Arial" panose="020B0604020202020204" pitchFamily="34" charset="0"/>
                        <a:buChar char="•"/>
                      </a:pPr>
                      <a:r>
                        <a:rPr lang="en-GB" sz="1200" dirty="0"/>
                        <a:t>Plant something and watch it grow.</a:t>
                      </a:r>
                    </a:p>
                  </a:txBody>
                  <a:tcPr/>
                </a:tc>
                <a:tc>
                  <a:txBody>
                    <a:bodyPr/>
                    <a:lstStyle/>
                    <a:p>
                      <a:pPr marL="285750" indent="-285750">
                        <a:buFont typeface="Arial" panose="020B0604020202020204" pitchFamily="34" charset="0"/>
                        <a:buChar char="•"/>
                      </a:pPr>
                      <a:r>
                        <a:rPr lang="en-GB" sz="1200" dirty="0"/>
                        <a:t>Enjoy a picnic with friends.</a:t>
                      </a:r>
                    </a:p>
                    <a:p>
                      <a:pPr marL="285750" indent="-285750">
                        <a:buFont typeface="Arial" panose="020B0604020202020204" pitchFamily="34" charset="0"/>
                        <a:buChar char="•"/>
                      </a:pPr>
                      <a:r>
                        <a:rPr lang="en-GB" sz="1200" dirty="0"/>
                        <a:t>Make a paper aeroplane.</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3038424278"/>
                  </a:ext>
                </a:extLst>
              </a:tr>
              <a:tr h="656939">
                <a:tc>
                  <a:txBody>
                    <a:bodyPr/>
                    <a:lstStyle/>
                    <a:p>
                      <a:r>
                        <a:rPr lang="en-GB" sz="1200" dirty="0"/>
                        <a:t>Year 3</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Tie shoelaces.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Learn a musical instrument</a:t>
                      </a:r>
                    </a:p>
                  </a:txBody>
                  <a:tcPr/>
                </a:tc>
                <a:tc>
                  <a:txBody>
                    <a:bodyPr/>
                    <a:lstStyle/>
                    <a:p>
                      <a:pPr marL="285750" indent="-285750">
                        <a:buFont typeface="Arial" panose="020B0604020202020204" pitchFamily="34" charset="0"/>
                        <a:buChar char="•"/>
                      </a:pPr>
                      <a:r>
                        <a:rPr lang="en-GB" sz="1200" dirty="0"/>
                        <a:t>Play board games </a:t>
                      </a:r>
                    </a:p>
                    <a:p>
                      <a:pPr marL="285750" indent="-285750">
                        <a:buFont typeface="Arial" panose="020B0604020202020204" pitchFamily="34" charset="0"/>
                        <a:buChar char="•"/>
                      </a:pPr>
                      <a:r>
                        <a:rPr lang="en-GB" sz="1200" dirty="0"/>
                        <a:t>Go cloud watching.</a:t>
                      </a:r>
                    </a:p>
                    <a:p>
                      <a:pPr marL="285750" indent="-285750">
                        <a:buFont typeface="Arial" panose="020B0604020202020204" pitchFamily="34" charset="0"/>
                        <a:buChar char="•"/>
                      </a:pPr>
                      <a:r>
                        <a:rPr lang="en-GB" sz="1200" dirty="0"/>
                        <a:t>Explore a cave </a:t>
                      </a:r>
                    </a:p>
                  </a:txBody>
                  <a:tcPr/>
                </a:tc>
                <a:tc>
                  <a:txBody>
                    <a:bodyPr/>
                    <a:lstStyle/>
                    <a:p>
                      <a:pPr marL="285750" indent="-285750">
                        <a:buFont typeface="Arial" panose="020B0604020202020204" pitchFamily="34" charset="0"/>
                        <a:buChar char="•"/>
                      </a:pPr>
                      <a:r>
                        <a:rPr lang="en-GB" sz="1200" dirty="0"/>
                        <a:t>Make a daisy chain.</a:t>
                      </a:r>
                    </a:p>
                    <a:p>
                      <a:pPr marL="285750" indent="-285750">
                        <a:buFont typeface="Arial" panose="020B0604020202020204" pitchFamily="34" charset="0"/>
                        <a:buChar char="•"/>
                      </a:pPr>
                      <a:r>
                        <a:rPr lang="en-GB" sz="1200" dirty="0"/>
                        <a:t>Harvest fruit/veg.</a:t>
                      </a:r>
                    </a:p>
                  </a:txBody>
                  <a:tcPr/>
                </a:tc>
                <a:tc>
                  <a:txBody>
                    <a:bodyPr/>
                    <a:lstStyle/>
                    <a:p>
                      <a:pPr marL="0" indent="0">
                        <a:buFont typeface="Arial" panose="020B0604020202020204" pitchFamily="34" charset="0"/>
                        <a:buNone/>
                      </a:pPr>
                      <a:r>
                        <a:rPr lang="en-GB" sz="1200" dirty="0"/>
                        <a:t>During school journey</a:t>
                      </a:r>
                    </a:p>
                  </a:txBody>
                  <a:tcPr>
                    <a:solidFill>
                      <a:srgbClr val="BC9BFF"/>
                    </a:solidFill>
                  </a:tcPr>
                </a:tc>
                <a:extLst>
                  <a:ext uri="{0D108BD9-81ED-4DB2-BD59-A6C34878D82A}">
                    <a16:rowId xmlns:a16="http://schemas.microsoft.com/office/drawing/2014/main" val="3712367927"/>
                  </a:ext>
                </a:extLst>
              </a:tr>
              <a:tr h="656939">
                <a:tc>
                  <a:txBody>
                    <a:bodyPr/>
                    <a:lstStyle/>
                    <a:p>
                      <a:r>
                        <a:rPr lang="en-GB" sz="1200" dirty="0"/>
                        <a:t>Year 4</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Learn to swim.</a:t>
                      </a:r>
                    </a:p>
                    <a:p>
                      <a:pPr marL="285750" indent="-285750">
                        <a:buFont typeface="Arial" panose="020B0604020202020204" pitchFamily="34" charset="0"/>
                        <a:buChar char="•"/>
                      </a:pPr>
                      <a:r>
                        <a:rPr lang="en-GB" sz="1200" dirty="0"/>
                        <a:t>Play conkers.</a:t>
                      </a:r>
                    </a:p>
                  </a:txBody>
                  <a:tcPr/>
                </a:tc>
                <a:tc>
                  <a:txBody>
                    <a:bodyPr/>
                    <a:lstStyle/>
                    <a:p>
                      <a:pPr marL="285750" indent="-285750">
                        <a:buFont typeface="Arial" panose="020B0604020202020204" pitchFamily="34" charset="0"/>
                        <a:buChar char="•"/>
                      </a:pPr>
                      <a:r>
                        <a:rPr lang="en-GB" sz="1200" dirty="0"/>
                        <a:t>Make a den.</a:t>
                      </a:r>
                    </a:p>
                    <a:p>
                      <a:pPr marL="285750" indent="-285750">
                        <a:buFont typeface="Arial" panose="020B0604020202020204" pitchFamily="34" charset="0"/>
                        <a:buChar char="•"/>
                      </a:pPr>
                      <a:r>
                        <a:rPr lang="en-GB" sz="1200" dirty="0"/>
                        <a:t>Toast marshmallows on a fire.</a:t>
                      </a:r>
                    </a:p>
                  </a:txBody>
                  <a:tcPr/>
                </a:tc>
                <a:tc>
                  <a:txBody>
                    <a:bodyPr/>
                    <a:lstStyle/>
                    <a:p>
                      <a:pPr marL="285750" indent="-285750">
                        <a:buFont typeface="Arial" panose="020B0604020202020204" pitchFamily="34" charset="0"/>
                        <a:buChar char="•"/>
                      </a:pPr>
                      <a:r>
                        <a:rPr lang="en-GB" sz="1200" dirty="0"/>
                        <a:t>Bake a cake.</a:t>
                      </a:r>
                    </a:p>
                  </a:txBody>
                  <a:tcPr/>
                </a:tc>
                <a:tc row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Represent school – sport/music/ambassador.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Experience competition.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Raise money for charity.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Volunteer in the community.</a:t>
                      </a:r>
                    </a:p>
                  </a:txBody>
                  <a:tcPr/>
                </a:tc>
                <a:extLst>
                  <a:ext uri="{0D108BD9-81ED-4DB2-BD59-A6C34878D82A}">
                    <a16:rowId xmlns:a16="http://schemas.microsoft.com/office/drawing/2014/main" val="2318193045"/>
                  </a:ext>
                </a:extLst>
              </a:tr>
              <a:tr h="469242">
                <a:tc>
                  <a:txBody>
                    <a:bodyPr/>
                    <a:lstStyle/>
                    <a:p>
                      <a:r>
                        <a:rPr lang="en-GB" sz="1200" dirty="0"/>
                        <a:t>Year 5</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Visit an art gallery.</a:t>
                      </a:r>
                    </a:p>
                    <a:p>
                      <a:pPr marL="285750" indent="-285750">
                        <a:buFont typeface="Arial" panose="020B0604020202020204" pitchFamily="34" charset="0"/>
                        <a:buChar char="•"/>
                      </a:pPr>
                      <a:r>
                        <a:rPr lang="en-GB" sz="1200" dirty="0"/>
                        <a:t>Experience York</a:t>
                      </a:r>
                    </a:p>
                  </a:txBody>
                  <a:tcPr/>
                </a:tc>
                <a:tc>
                  <a:txBody>
                    <a:bodyPr/>
                    <a:lstStyle/>
                    <a:p>
                      <a:pPr marL="285750" indent="-285750">
                        <a:buFont typeface="Arial" panose="020B0604020202020204" pitchFamily="34" charset="0"/>
                        <a:buChar char="•"/>
                      </a:pPr>
                      <a:r>
                        <a:rPr lang="en-GB" sz="1200" dirty="0"/>
                        <a:t>Play in the park.</a:t>
                      </a:r>
                    </a:p>
                  </a:txBody>
                  <a:tcPr/>
                </a:tc>
                <a:tc>
                  <a:txBody>
                    <a:bodyPr/>
                    <a:lstStyle/>
                    <a:p>
                      <a:pPr marL="285750" indent="-285750">
                        <a:buFont typeface="Arial" panose="020B0604020202020204" pitchFamily="34" charset="0"/>
                        <a:buChar char="•"/>
                      </a:pPr>
                      <a:r>
                        <a:rPr lang="en-GB" sz="1200" dirty="0"/>
                        <a:t>Fly a kite.</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202113474"/>
                  </a:ext>
                </a:extLst>
              </a:tr>
              <a:tr h="844636">
                <a:tc>
                  <a:txBody>
                    <a:bodyPr/>
                    <a:lstStyle/>
                    <a:p>
                      <a:r>
                        <a:rPr lang="en-GB" sz="1200" dirty="0"/>
                        <a:t>Year 6</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Learn to do CPR – basic first aid.</a:t>
                      </a:r>
                    </a:p>
                    <a:p>
                      <a:pPr marL="285750" indent="-285750">
                        <a:buFont typeface="Arial" panose="020B0604020202020204" pitchFamily="34" charset="0"/>
                        <a:buChar char="•"/>
                      </a:pPr>
                      <a:r>
                        <a:rPr lang="en-GB" sz="1200" dirty="0"/>
                        <a:t>Be part of an enterprise project.</a:t>
                      </a:r>
                    </a:p>
                  </a:txBody>
                  <a:tcPr/>
                </a:tc>
                <a:tc>
                  <a:txBody>
                    <a:bodyPr/>
                    <a:lstStyle/>
                    <a:p>
                      <a:pPr marL="171450" indent="-171450">
                        <a:buFont typeface="Arial" panose="020B0604020202020204" pitchFamily="34" charset="0"/>
                        <a:buChar char="•"/>
                      </a:pPr>
                      <a:r>
                        <a:rPr lang="en-GB" sz="1200" dirty="0"/>
                        <a:t>Run a mile.</a:t>
                      </a:r>
                    </a:p>
                    <a:p>
                      <a:pPr marL="171450" indent="-171450">
                        <a:buFont typeface="Arial" panose="020B0604020202020204" pitchFamily="34" charset="0"/>
                        <a:buChar char="•"/>
                      </a:pPr>
                      <a:endParaRPr lang="en-GB" sz="1200" dirty="0"/>
                    </a:p>
                  </a:txBody>
                  <a:tcPr/>
                </a:tc>
                <a:tc>
                  <a:txBody>
                    <a:bodyPr/>
                    <a:lstStyle/>
                    <a:p>
                      <a:pPr marL="285750" indent="-285750">
                        <a:buFont typeface="Arial" panose="020B0604020202020204" pitchFamily="34" charset="0"/>
                        <a:buChar char="•"/>
                      </a:pPr>
                      <a:r>
                        <a:rPr lang="en-GB" sz="1200" dirty="0"/>
                        <a:t>Spend a night away from home</a:t>
                      </a:r>
                    </a:p>
                    <a:p>
                      <a:pPr marL="285750" indent="-285750">
                        <a:buFont typeface="Arial" panose="020B0604020202020204" pitchFamily="34" charset="0"/>
                        <a:buChar char="•"/>
                      </a:pPr>
                      <a:r>
                        <a:rPr lang="en-GB" sz="1200" dirty="0"/>
                        <a:t>Record a track in a music studio.</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4098829572"/>
                  </a:ext>
                </a:extLst>
              </a:tr>
            </a:tbl>
          </a:graphicData>
        </a:graphic>
      </p:graphicFrame>
    </p:spTree>
    <p:extLst>
      <p:ext uri="{BB962C8B-B14F-4D97-AF65-F5344CB8AC3E}">
        <p14:creationId xmlns:p14="http://schemas.microsoft.com/office/powerpoint/2010/main" val="34425533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33C5D-82AB-C3A6-CA79-902E2EFBC2A2}"/>
              </a:ext>
            </a:extLst>
          </p:cNvPr>
          <p:cNvSpPr>
            <a:spLocks noGrp="1"/>
          </p:cNvSpPr>
          <p:nvPr>
            <p:ph type="title"/>
          </p:nvPr>
        </p:nvSpPr>
        <p:spPr>
          <a:xfrm>
            <a:off x="11430" y="1"/>
            <a:ext cx="10515600" cy="1135626"/>
          </a:xfrm>
        </p:spPr>
        <p:txBody>
          <a:bodyPr/>
          <a:lstStyle/>
          <a:p>
            <a:r>
              <a:rPr lang="en-GB" dirty="0"/>
              <a:t>Memorable Experiences </a:t>
            </a:r>
          </a:p>
        </p:txBody>
      </p:sp>
      <p:graphicFrame>
        <p:nvGraphicFramePr>
          <p:cNvPr id="6" name="Table 5">
            <a:extLst>
              <a:ext uri="{FF2B5EF4-FFF2-40B4-BE49-F238E27FC236}">
                <a16:creationId xmlns:a16="http://schemas.microsoft.com/office/drawing/2014/main" id="{4110647C-231E-D046-6B95-00D6A6D875AC}"/>
              </a:ext>
            </a:extLst>
          </p:cNvPr>
          <p:cNvGraphicFramePr>
            <a:graphicFrameLocks noGrp="1"/>
          </p:cNvGraphicFramePr>
          <p:nvPr>
            <p:extLst>
              <p:ext uri="{D42A27DB-BD31-4B8C-83A1-F6EECF244321}">
                <p14:modId xmlns:p14="http://schemas.microsoft.com/office/powerpoint/2010/main" val="662197288"/>
              </p:ext>
            </p:extLst>
          </p:nvPr>
        </p:nvGraphicFramePr>
        <p:xfrm>
          <a:off x="280754" y="855407"/>
          <a:ext cx="11149245" cy="5972591"/>
        </p:xfrm>
        <a:graphic>
          <a:graphicData uri="http://schemas.openxmlformats.org/drawingml/2006/table">
            <a:tbl>
              <a:tblPr firstRow="1" firstCol="1" bandRow="1"/>
              <a:tblGrid>
                <a:gridCol w="1242979">
                  <a:extLst>
                    <a:ext uri="{9D8B030D-6E8A-4147-A177-3AD203B41FA5}">
                      <a16:colId xmlns:a16="http://schemas.microsoft.com/office/drawing/2014/main" val="1589916589"/>
                    </a:ext>
                  </a:extLst>
                </a:gridCol>
                <a:gridCol w="6189318">
                  <a:extLst>
                    <a:ext uri="{9D8B030D-6E8A-4147-A177-3AD203B41FA5}">
                      <a16:colId xmlns:a16="http://schemas.microsoft.com/office/drawing/2014/main" val="3413017030"/>
                    </a:ext>
                  </a:extLst>
                </a:gridCol>
                <a:gridCol w="3716948">
                  <a:extLst>
                    <a:ext uri="{9D8B030D-6E8A-4147-A177-3AD203B41FA5}">
                      <a16:colId xmlns:a16="http://schemas.microsoft.com/office/drawing/2014/main" val="637947756"/>
                    </a:ext>
                  </a:extLst>
                </a:gridCol>
              </a:tblGrid>
              <a:tr h="528784">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Class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Visits/visitors/Memorable Experiences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Whole School Role Models/experiences/assemblies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1155734668"/>
                  </a:ext>
                </a:extLst>
              </a:tr>
              <a:tr h="1097709">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Nursey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Farm trip</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Nurse, police visitors </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Owl visit </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Seaside experience day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Theatre group – Pantomime</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Ian’s Mobile Farm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Easter crafts @ church</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Christmas Carol concert @ church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Harvest Festival @church</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Parkour assembly</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Rocksteady assembly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Ed – St John’s assemblies – Easter, Christmas, Pentecost and Harvest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Y1 – y6 trip to Chester Zoo</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32102493"/>
                  </a:ext>
                </a:extLst>
              </a:tr>
              <a:tr h="1399204">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Reception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Farm trip</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Nurse, police visitors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Owl visit</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Seaside experience day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Graduation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907820457"/>
                  </a:ext>
                </a:extLst>
              </a:tr>
              <a:tr h="1394812">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Seaside trip</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Local walk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353851834"/>
                  </a:ext>
                </a:extLst>
              </a:tr>
              <a:tr h="1399204">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2</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Local walk</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Pops Adventure Camp</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Emergency Services Museum </a:t>
                      </a:r>
                    </a:p>
                    <a:p>
                      <a:pPr marL="0" marR="0" lvl="0" indent="0" algn="l" defTabSz="914400" rtl="0" eaLnBrk="1" fontAlgn="auto" latinLnBrk="0" hangingPunct="1">
                        <a:lnSpc>
                          <a:spcPct val="115000"/>
                        </a:lnSpc>
                        <a:spcBef>
                          <a:spcPts val="0"/>
                        </a:spcBef>
                        <a:spcAft>
                          <a:spcPts val="800"/>
                        </a:spcAft>
                        <a:buClrTx/>
                        <a:buSzTx/>
                        <a:buFontTx/>
                        <a:buNone/>
                        <a:tabLst/>
                        <a:defRPr/>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Christmas crafts @ Swinton  Academy </a:t>
                      </a:r>
                    </a:p>
                    <a:p>
                      <a:pPr>
                        <a:lnSpc>
                          <a:spcPct val="115000"/>
                        </a:lnSpc>
                        <a:spcAft>
                          <a:spcPts val="800"/>
                        </a:spcAft>
                        <a:buNone/>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679873310"/>
                  </a:ext>
                </a:extLst>
              </a:tr>
            </a:tbl>
          </a:graphicData>
        </a:graphic>
      </p:graphicFrame>
    </p:spTree>
    <p:extLst>
      <p:ext uri="{BB962C8B-B14F-4D97-AF65-F5344CB8AC3E}">
        <p14:creationId xmlns:p14="http://schemas.microsoft.com/office/powerpoint/2010/main" val="30345894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53881D0-D5D1-E93F-C221-F6EEF68025B9}"/>
              </a:ext>
            </a:extLst>
          </p:cNvPr>
          <p:cNvGraphicFramePr>
            <a:graphicFrameLocks noGrp="1"/>
          </p:cNvGraphicFramePr>
          <p:nvPr>
            <p:ph idx="1"/>
            <p:extLst>
              <p:ext uri="{D42A27DB-BD31-4B8C-83A1-F6EECF244321}">
                <p14:modId xmlns:p14="http://schemas.microsoft.com/office/powerpoint/2010/main" val="1367534330"/>
              </p:ext>
            </p:extLst>
          </p:nvPr>
        </p:nvGraphicFramePr>
        <p:xfrm>
          <a:off x="0" y="0"/>
          <a:ext cx="12112177" cy="6858000"/>
        </p:xfrm>
        <a:graphic>
          <a:graphicData uri="http://schemas.openxmlformats.org/drawingml/2006/table">
            <a:tbl>
              <a:tblPr firstRow="1" firstCol="1" bandRow="1"/>
              <a:tblGrid>
                <a:gridCol w="1350333">
                  <a:extLst>
                    <a:ext uri="{9D8B030D-6E8A-4147-A177-3AD203B41FA5}">
                      <a16:colId xmlns:a16="http://schemas.microsoft.com/office/drawing/2014/main" val="3556432257"/>
                    </a:ext>
                  </a:extLst>
                </a:gridCol>
                <a:gridCol w="6723874">
                  <a:extLst>
                    <a:ext uri="{9D8B030D-6E8A-4147-A177-3AD203B41FA5}">
                      <a16:colId xmlns:a16="http://schemas.microsoft.com/office/drawing/2014/main" val="1547052667"/>
                    </a:ext>
                  </a:extLst>
                </a:gridCol>
                <a:gridCol w="4037970">
                  <a:extLst>
                    <a:ext uri="{9D8B030D-6E8A-4147-A177-3AD203B41FA5}">
                      <a16:colId xmlns:a16="http://schemas.microsoft.com/office/drawing/2014/main" val="1562569852"/>
                    </a:ext>
                  </a:extLst>
                </a:gridCol>
              </a:tblGrid>
              <a:tr h="512243">
                <a:tc>
                  <a:txBody>
                    <a:bodyPr/>
                    <a:lstStyle/>
                    <a:p>
                      <a:pPr>
                        <a:lnSpc>
                          <a:spcPct val="115000"/>
                        </a:lnSpc>
                        <a:spcAft>
                          <a:spcPts val="800"/>
                        </a:spcAft>
                        <a:buNone/>
                      </a:pPr>
                      <a:r>
                        <a:rPr lang="en-GB" sz="14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Class </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4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Visits/visitors/Memorable Experiences </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Whole School Role Models/experiences/assemblies </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1850955115"/>
                  </a:ext>
                </a:extLst>
              </a:tr>
              <a:tr h="1734885">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3</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Stone Age Day</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Library service – Egyptian           </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Play in the Park – RUFC workshop</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Weston Park Museum - Egyptians </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Cresswell Craggs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Theatre group – Pantomime</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Ian’s Mobile Farm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Easter crafts @ church</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 Christmas Carol concert @ church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Harvest Festival @church</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Parkour assembly</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Rocksteady assembly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Ed – St John’s assemblies – Easter, Christmas, Pentecost and Harvest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Y1 – y6 trip to Chester Zoo</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Various sporting tournaments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75970745"/>
                  </a:ext>
                </a:extLst>
              </a:tr>
              <a:tr h="1363580">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4 </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Library service – Roman's workshop</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Jorvik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Grimm &amp; Co – opera writing workshop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Skills Street trip - careers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79711300"/>
                  </a:ext>
                </a:extLst>
              </a:tr>
              <a:tr h="1647247">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5</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Activity day @ Swinton x 3                                                    Bishop’s House – Tudors</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Tudor workshop – SLS                                                             Victorians workshop – SLS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Opera @ Magna                                                                         Beyond the book reading project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Careers fair – various professionals</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745918170"/>
                  </a:ext>
                </a:extLst>
              </a:tr>
              <a:tr h="1600045">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6</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Crucial Crew                             Residential                                   Imperial War Museum</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Careers fair – various professionals                              Transition to Secondary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STEM day @ Magna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948347439"/>
                  </a:ext>
                </a:extLst>
              </a:tr>
            </a:tbl>
          </a:graphicData>
        </a:graphic>
      </p:graphicFrame>
    </p:spTree>
    <p:extLst>
      <p:ext uri="{BB962C8B-B14F-4D97-AF65-F5344CB8AC3E}">
        <p14:creationId xmlns:p14="http://schemas.microsoft.com/office/powerpoint/2010/main" val="1509025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02C033-9B0D-C247-9CB6-ECFF7479A931}"/>
              </a:ext>
            </a:extLst>
          </p:cNvPr>
          <p:cNvSpPr>
            <a:spLocks noGrp="1"/>
          </p:cNvSpPr>
          <p:nvPr>
            <p:ph type="title"/>
          </p:nvPr>
        </p:nvSpPr>
        <p:spPr>
          <a:xfrm>
            <a:off x="572493" y="238539"/>
            <a:ext cx="11018520" cy="1434415"/>
          </a:xfrm>
        </p:spPr>
        <p:txBody>
          <a:bodyPr anchor="b">
            <a:normAutofit/>
          </a:bodyPr>
          <a:lstStyle/>
          <a:p>
            <a:r>
              <a:rPr lang="en-GB" sz="5400" dirty="0"/>
              <a:t>RUFC</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E3DDC33-7E9E-5712-8D7B-922464C19F17}"/>
              </a:ext>
            </a:extLst>
          </p:cNvPr>
          <p:cNvSpPr>
            <a:spLocks noGrp="1"/>
          </p:cNvSpPr>
          <p:nvPr>
            <p:ph idx="1"/>
          </p:nvPr>
        </p:nvSpPr>
        <p:spPr>
          <a:xfrm>
            <a:off x="572493" y="1929781"/>
            <a:ext cx="9308926" cy="4689679"/>
          </a:xfrm>
        </p:spPr>
        <p:txBody>
          <a:bodyPr anchor="t">
            <a:noAutofit/>
          </a:bodyPr>
          <a:lstStyle/>
          <a:p>
            <a:pPr marL="0" indent="0">
              <a:buNone/>
            </a:pPr>
            <a:r>
              <a:rPr lang="en-GB" sz="2400" dirty="0"/>
              <a:t>At Brookfield Primary Academy, we are pleased to be working alongside the Rotherham United Football Club (RUFC) Schools Programme. This partnership provides a range of engaging coaching sessions and interventions designed to support and inspire our pupils.</a:t>
            </a:r>
          </a:p>
          <a:p>
            <a:pPr marL="0" indent="0">
              <a:buNone/>
            </a:pPr>
            <a:r>
              <a:rPr lang="en-GB" sz="2400" dirty="0"/>
              <a:t>Through the programme, pupils take part in maths and reading sessions, RSHE lessons focused on friendship and positive relationships, as well as activities promoting healthy eating and physical fitness. RUFC also runs an after-school club and hosts exciting assemblies where pupils can meet the players and mascots.</a:t>
            </a:r>
          </a:p>
          <a:p>
            <a:pPr marL="0" indent="0">
              <a:buNone/>
            </a:pPr>
            <a:r>
              <a:rPr lang="en-GB" sz="2400" dirty="0"/>
              <a:t>This collaboration offers our children a unique opportunity to connect learning with their local community and to be motivated by their local football team—encouraging teamwork, confidence, and a love of sport.</a:t>
            </a:r>
          </a:p>
        </p:txBody>
      </p:sp>
      <p:pic>
        <p:nvPicPr>
          <p:cNvPr id="4" name="Picture 3">
            <a:extLst>
              <a:ext uri="{FF2B5EF4-FFF2-40B4-BE49-F238E27FC236}">
                <a16:creationId xmlns:a16="http://schemas.microsoft.com/office/drawing/2014/main" id="{59086383-2DE5-8B9D-04C2-55D58F2343E2}"/>
              </a:ext>
            </a:extLst>
          </p:cNvPr>
          <p:cNvPicPr>
            <a:picLocks noChangeAspect="1"/>
          </p:cNvPicPr>
          <p:nvPr/>
        </p:nvPicPr>
        <p:blipFill>
          <a:blip r:embed="rId2"/>
          <a:srcRect r="-2" b="18662"/>
          <a:stretch>
            <a:fillRect/>
          </a:stretch>
        </p:blipFill>
        <p:spPr>
          <a:xfrm>
            <a:off x="9389494" y="2656556"/>
            <a:ext cx="2802506" cy="3962904"/>
          </a:xfrm>
          <a:prstGeom prst="rect">
            <a:avLst/>
          </a:prstGeom>
        </p:spPr>
      </p:pic>
      <p:pic>
        <p:nvPicPr>
          <p:cNvPr id="5" name="Picture 4">
            <a:extLst>
              <a:ext uri="{FF2B5EF4-FFF2-40B4-BE49-F238E27FC236}">
                <a16:creationId xmlns:a16="http://schemas.microsoft.com/office/drawing/2014/main" id="{1526FC56-9518-6C54-B1AD-F10163649F5A}"/>
              </a:ext>
            </a:extLst>
          </p:cNvPr>
          <p:cNvPicPr>
            <a:picLocks noChangeAspect="1"/>
          </p:cNvPicPr>
          <p:nvPr/>
        </p:nvPicPr>
        <p:blipFill>
          <a:blip r:embed="rId3"/>
          <a:srcRect l="-40" t="10577" r="-2316" b="21444"/>
          <a:stretch>
            <a:fillRect/>
          </a:stretch>
        </p:blipFill>
        <p:spPr>
          <a:xfrm>
            <a:off x="8039100" y="238539"/>
            <a:ext cx="2525117" cy="1256143"/>
          </a:xfrm>
          <a:prstGeom prst="rect">
            <a:avLst/>
          </a:prstGeom>
        </p:spPr>
      </p:pic>
    </p:spTree>
    <p:extLst>
      <p:ext uri="{BB962C8B-B14F-4D97-AF65-F5344CB8AC3E}">
        <p14:creationId xmlns:p14="http://schemas.microsoft.com/office/powerpoint/2010/main" val="32036070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45FD8D-CB33-08B6-FEAF-62439576D6FF}"/>
              </a:ext>
            </a:extLst>
          </p:cNvPr>
          <p:cNvSpPr>
            <a:spLocks noGrp="1"/>
          </p:cNvSpPr>
          <p:nvPr>
            <p:ph type="title"/>
          </p:nvPr>
        </p:nvSpPr>
        <p:spPr>
          <a:xfrm>
            <a:off x="640080" y="329184"/>
            <a:ext cx="6894576" cy="1783080"/>
          </a:xfrm>
        </p:spPr>
        <p:txBody>
          <a:bodyPr anchor="b">
            <a:normAutofit/>
          </a:bodyPr>
          <a:lstStyle/>
          <a:p>
            <a:r>
              <a:rPr lang="en-GB" sz="5400"/>
              <a:t>With Me in Mind </a:t>
            </a:r>
          </a:p>
        </p:txBody>
      </p:sp>
      <p:sp>
        <p:nvSpPr>
          <p:cNvPr id="2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99BA0CE-BB10-891B-C8D3-059063109F37}"/>
              </a:ext>
            </a:extLst>
          </p:cNvPr>
          <p:cNvSpPr>
            <a:spLocks noGrp="1"/>
          </p:cNvSpPr>
          <p:nvPr>
            <p:ph idx="1"/>
          </p:nvPr>
        </p:nvSpPr>
        <p:spPr>
          <a:xfrm>
            <a:off x="640080" y="2706623"/>
            <a:ext cx="8017516" cy="3944899"/>
          </a:xfrm>
        </p:spPr>
        <p:txBody>
          <a:bodyPr>
            <a:normAutofit fontScale="85000" lnSpcReduction="10000"/>
          </a:bodyPr>
          <a:lstStyle/>
          <a:p>
            <a:pPr marL="0" indent="0">
              <a:buNone/>
            </a:pPr>
            <a:r>
              <a:rPr lang="en-GB" sz="2400" dirty="0"/>
              <a:t>At Brookfield Primary Academy, we are proud to work in partnership with the </a:t>
            </a:r>
            <a:r>
              <a:rPr lang="en-GB" sz="2400" i="1" dirty="0"/>
              <a:t>With Me in Mind</a:t>
            </a:r>
            <a:r>
              <a:rPr lang="en-GB" sz="2400" dirty="0"/>
              <a:t> team to promote positive mental health and wellbeing across our school community. Through this collaboration, we provide pupils with regular workshops and support sessions that cover all aspects of emotional wellbeing—from building friendships and resilience to managing anxiety and developing self-confidence.</a:t>
            </a:r>
          </a:p>
          <a:p>
            <a:pPr marL="0" indent="0">
              <a:buNone/>
            </a:pPr>
            <a:r>
              <a:rPr lang="en-GB" sz="2400" dirty="0"/>
              <a:t>We have a dedicated group of </a:t>
            </a:r>
            <a:r>
              <a:rPr lang="en-GB" sz="2400" i="1" dirty="0"/>
              <a:t>With Me in Mind</a:t>
            </a:r>
            <a:r>
              <a:rPr lang="en-GB" sz="2400" dirty="0"/>
              <a:t> Ambassadors who help to raise awareness, promote positive mental health messages, and support their peers in making healthy choices. Staff work closely with the </a:t>
            </a:r>
            <a:r>
              <a:rPr lang="en-GB" sz="2400" i="1" dirty="0"/>
              <a:t>With Me in Mind</a:t>
            </a:r>
            <a:r>
              <a:rPr lang="en-GB" sz="2400" dirty="0"/>
              <a:t> team to identify pupils who may benefit from additional support, ensuring timely and appropriate intervention.</a:t>
            </a:r>
          </a:p>
          <a:p>
            <a:pPr marL="0" indent="0">
              <a:buNone/>
            </a:pPr>
            <a:r>
              <a:rPr lang="en-GB" sz="2400" dirty="0"/>
              <a:t>This partnership plays an important role in our whole-school approach to wellbeing, helping every child to feel supported, valued, and empowered to thrive both in and beyond the classroom.</a:t>
            </a:r>
          </a:p>
          <a:p>
            <a:pPr marL="0" indent="0">
              <a:buNone/>
            </a:pPr>
            <a:endParaRPr lang="en-GB" sz="2200" dirty="0"/>
          </a:p>
        </p:txBody>
      </p:sp>
      <p:pic>
        <p:nvPicPr>
          <p:cNvPr id="5" name="Picture 4">
            <a:extLst>
              <a:ext uri="{FF2B5EF4-FFF2-40B4-BE49-F238E27FC236}">
                <a16:creationId xmlns:a16="http://schemas.microsoft.com/office/drawing/2014/main" id="{D9C5C339-FC65-7606-41E8-C9BA9F066EBB}"/>
              </a:ext>
            </a:extLst>
          </p:cNvPr>
          <p:cNvPicPr>
            <a:picLocks noChangeAspect="1"/>
          </p:cNvPicPr>
          <p:nvPr/>
        </p:nvPicPr>
        <p:blipFill>
          <a:blip r:embed="rId2"/>
          <a:stretch>
            <a:fillRect/>
          </a:stretch>
        </p:blipFill>
        <p:spPr>
          <a:xfrm>
            <a:off x="9403087" y="2806617"/>
            <a:ext cx="2426704" cy="3429969"/>
          </a:xfrm>
          <a:prstGeom prst="rect">
            <a:avLst/>
          </a:prstGeom>
        </p:spPr>
      </p:pic>
      <p:pic>
        <p:nvPicPr>
          <p:cNvPr id="7" name="Picture 6">
            <a:extLst>
              <a:ext uri="{FF2B5EF4-FFF2-40B4-BE49-F238E27FC236}">
                <a16:creationId xmlns:a16="http://schemas.microsoft.com/office/drawing/2014/main" id="{BE0278AA-FC39-2F08-98F1-9B85D8B00224}"/>
              </a:ext>
            </a:extLst>
          </p:cNvPr>
          <p:cNvPicPr>
            <a:picLocks noChangeAspect="1"/>
          </p:cNvPicPr>
          <p:nvPr/>
        </p:nvPicPr>
        <p:blipFill>
          <a:blip r:embed="rId3"/>
          <a:srcRect l="64210" t="27240" r="17254" b="48188"/>
          <a:stretch>
            <a:fillRect/>
          </a:stretch>
        </p:blipFill>
        <p:spPr>
          <a:xfrm>
            <a:off x="8174736" y="206478"/>
            <a:ext cx="3488718" cy="2600139"/>
          </a:xfrm>
          <a:prstGeom prst="rect">
            <a:avLst/>
          </a:prstGeom>
        </p:spPr>
      </p:pic>
      <p:pic>
        <p:nvPicPr>
          <p:cNvPr id="6" name="Picture 5" descr="A group of kids holding up paper&#10;&#10;AI-generated content may be incorrect.">
            <a:extLst>
              <a:ext uri="{FF2B5EF4-FFF2-40B4-BE49-F238E27FC236}">
                <a16:creationId xmlns:a16="http://schemas.microsoft.com/office/drawing/2014/main" id="{A15C81CC-7374-94E4-7CD4-0CCDA8EEAFE4}"/>
              </a:ext>
            </a:extLst>
          </p:cNvPr>
          <p:cNvPicPr>
            <a:picLocks noChangeAspect="1"/>
          </p:cNvPicPr>
          <p:nvPr/>
        </p:nvPicPr>
        <p:blipFill>
          <a:blip r:embed="rId4">
            <a:extLst>
              <a:ext uri="{28A0092B-C50C-407E-A947-70E740481C1C}">
                <a14:useLocalDpi xmlns:a14="http://schemas.microsoft.com/office/drawing/2010/main" val="0"/>
              </a:ext>
            </a:extLst>
          </a:blip>
          <a:srcRect l="12319" t="13928" r="9688" b="7467"/>
          <a:stretch>
            <a:fillRect/>
          </a:stretch>
        </p:blipFill>
        <p:spPr>
          <a:xfrm>
            <a:off x="5362408" y="284482"/>
            <a:ext cx="2931200" cy="2215663"/>
          </a:xfrm>
          <a:prstGeom prst="rect">
            <a:avLst/>
          </a:prstGeom>
        </p:spPr>
      </p:pic>
    </p:spTree>
    <p:extLst>
      <p:ext uri="{BB962C8B-B14F-4D97-AF65-F5344CB8AC3E}">
        <p14:creationId xmlns:p14="http://schemas.microsoft.com/office/powerpoint/2010/main" val="6693439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AE43B9C-AC16-4486-60C2-563F60C29C00}"/>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219BBC7-7153-69C2-C74D-F8C8027E5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BB6663-4663-2E90-10D7-2B4C842F0F77}"/>
              </a:ext>
            </a:extLst>
          </p:cNvPr>
          <p:cNvSpPr>
            <a:spLocks noGrp="1"/>
          </p:cNvSpPr>
          <p:nvPr>
            <p:ph type="title"/>
          </p:nvPr>
        </p:nvSpPr>
        <p:spPr>
          <a:xfrm>
            <a:off x="640080" y="329184"/>
            <a:ext cx="6894576" cy="1783080"/>
          </a:xfrm>
        </p:spPr>
        <p:txBody>
          <a:bodyPr anchor="b">
            <a:normAutofit/>
          </a:bodyPr>
          <a:lstStyle/>
          <a:p>
            <a:r>
              <a:rPr lang="en-GB" sz="5400" dirty="0"/>
              <a:t>Rotherham Drugs and Alcohol service </a:t>
            </a:r>
          </a:p>
        </p:txBody>
      </p:sp>
      <p:sp>
        <p:nvSpPr>
          <p:cNvPr id="21" name="sketch line">
            <a:extLst>
              <a:ext uri="{FF2B5EF4-FFF2-40B4-BE49-F238E27FC236}">
                <a16:creationId xmlns:a16="http://schemas.microsoft.com/office/drawing/2014/main" id="{BB356DBF-3715-B059-7AA1-998D16C12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EB985A-58B5-2A8D-8967-EBA6990B00AD}"/>
              </a:ext>
            </a:extLst>
          </p:cNvPr>
          <p:cNvSpPr>
            <a:spLocks noGrp="1"/>
          </p:cNvSpPr>
          <p:nvPr>
            <p:ph idx="1"/>
          </p:nvPr>
        </p:nvSpPr>
        <p:spPr>
          <a:xfrm>
            <a:off x="640080" y="2706623"/>
            <a:ext cx="8017516" cy="3944899"/>
          </a:xfrm>
        </p:spPr>
        <p:txBody>
          <a:bodyPr>
            <a:normAutofit fontScale="85000" lnSpcReduction="20000"/>
          </a:bodyPr>
          <a:lstStyle/>
          <a:p>
            <a:pPr marL="0" indent="0" algn="just">
              <a:buNone/>
            </a:pPr>
            <a:r>
              <a:rPr lang="en-GB" sz="2400" dirty="0"/>
              <a:t>At Brookfield Primary Academy, we are committed to equipping our pupils with the knowledge and skills to make safe, responsible choices. As part of our personal development curriculum, we offer a series of workshops for Year 5 and Year 6 pupils focused on drug and alcohol awareness.</a:t>
            </a:r>
          </a:p>
          <a:p>
            <a:pPr marL="0" indent="0" algn="just">
              <a:buNone/>
            </a:pPr>
            <a:r>
              <a:rPr lang="en-GB" sz="2400" dirty="0"/>
              <a:t>Delivered over a five-week period by the Rotherham Drug and Alcohol Awareness Team, these sessions provide age-appropriate education on the risks associated with substance use, the importance of making positive choices, and strategies for staying safe.</a:t>
            </a:r>
          </a:p>
          <a:p>
            <a:pPr marL="0" indent="0" algn="just">
              <a:buNone/>
            </a:pPr>
            <a:r>
              <a:rPr lang="en-GB" sz="2400" dirty="0"/>
              <a:t>In addition, we host a dedicated workshop for parents and carers, also led by the Rotherham Drug and Alcohol Awareness Team, to help them support and guide their children at home. Together, these sessions strengthen the partnership between school and families, ensuring a consistent and informed approach to safeguarding our pupils’ wellbeing.</a:t>
            </a:r>
          </a:p>
          <a:p>
            <a:pPr marL="0" indent="0">
              <a:buNone/>
            </a:pPr>
            <a:endParaRPr lang="en-GB" sz="2200" dirty="0"/>
          </a:p>
        </p:txBody>
      </p:sp>
      <p:pic>
        <p:nvPicPr>
          <p:cNvPr id="5" name="Picture 4">
            <a:extLst>
              <a:ext uri="{FF2B5EF4-FFF2-40B4-BE49-F238E27FC236}">
                <a16:creationId xmlns:a16="http://schemas.microsoft.com/office/drawing/2014/main" id="{0B52BB60-3446-B6B1-97F1-FAC454893417}"/>
              </a:ext>
            </a:extLst>
          </p:cNvPr>
          <p:cNvPicPr>
            <a:picLocks noChangeAspect="1"/>
          </p:cNvPicPr>
          <p:nvPr/>
        </p:nvPicPr>
        <p:blipFill>
          <a:blip r:embed="rId2"/>
          <a:stretch>
            <a:fillRect/>
          </a:stretch>
        </p:blipFill>
        <p:spPr>
          <a:xfrm>
            <a:off x="9570787" y="2964087"/>
            <a:ext cx="2426704" cy="3429969"/>
          </a:xfrm>
          <a:prstGeom prst="rect">
            <a:avLst/>
          </a:prstGeom>
        </p:spPr>
      </p:pic>
    </p:spTree>
    <p:extLst>
      <p:ext uri="{BB962C8B-B14F-4D97-AF65-F5344CB8AC3E}">
        <p14:creationId xmlns:p14="http://schemas.microsoft.com/office/powerpoint/2010/main" val="9935257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150E7A-68E1-7097-E1DC-0FE16C048A80}"/>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37F1BD5-0EFC-29B1-CDDC-0122F5D1F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D8C642-38EA-55EB-7DD5-6C0F783BB9AC}"/>
              </a:ext>
            </a:extLst>
          </p:cNvPr>
          <p:cNvSpPr>
            <a:spLocks noGrp="1"/>
          </p:cNvSpPr>
          <p:nvPr>
            <p:ph type="title"/>
          </p:nvPr>
        </p:nvSpPr>
        <p:spPr>
          <a:xfrm>
            <a:off x="640080" y="329184"/>
            <a:ext cx="6894576" cy="1783080"/>
          </a:xfrm>
        </p:spPr>
        <p:txBody>
          <a:bodyPr anchor="b">
            <a:normAutofit/>
          </a:bodyPr>
          <a:lstStyle/>
          <a:p>
            <a:r>
              <a:rPr lang="en-GB" sz="5400" dirty="0"/>
              <a:t>Swinton Academy – our Feeder school </a:t>
            </a:r>
          </a:p>
        </p:txBody>
      </p:sp>
      <p:sp>
        <p:nvSpPr>
          <p:cNvPr id="21" name="sketch line">
            <a:extLst>
              <a:ext uri="{FF2B5EF4-FFF2-40B4-BE49-F238E27FC236}">
                <a16:creationId xmlns:a16="http://schemas.microsoft.com/office/drawing/2014/main" id="{310C9BFA-EEFB-8D7C-DDEB-E7FA0F213B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7217CA-BA47-9C14-A14C-160530A60696}"/>
              </a:ext>
            </a:extLst>
          </p:cNvPr>
          <p:cNvSpPr>
            <a:spLocks noGrp="1"/>
          </p:cNvSpPr>
          <p:nvPr>
            <p:ph idx="1"/>
          </p:nvPr>
        </p:nvSpPr>
        <p:spPr>
          <a:xfrm>
            <a:off x="258408" y="2764142"/>
            <a:ext cx="9120917" cy="3944899"/>
          </a:xfrm>
        </p:spPr>
        <p:txBody>
          <a:bodyPr>
            <a:normAutofit fontScale="92500" lnSpcReduction="20000"/>
          </a:bodyPr>
          <a:lstStyle/>
          <a:p>
            <a:pPr marL="0" indent="0" algn="just">
              <a:buNone/>
            </a:pPr>
            <a:r>
              <a:rPr lang="en-GB" sz="2400" dirty="0"/>
              <a:t>At Brookfield Primary Academy, we are proud to maintain close links with our local feeder school, Swinton Academy. This partnership provides a wide range of opportunities for our pupils to engage in academic, creative, and sporting experiences that support their personal development.</a:t>
            </a:r>
          </a:p>
          <a:p>
            <a:pPr marL="0" indent="0" algn="just">
              <a:buNone/>
            </a:pPr>
            <a:r>
              <a:rPr lang="en-GB" sz="2400" dirty="0"/>
              <a:t>Pupils frequently visit Swinton Academy for sporting tournaments, drama performances, science activities such as heart dissections, and Christmas craft workshops. Swinton pupils also support Brookfield by helping to run our Sports Day and stalls at our Christmas and Summer Fairs, fostering a sense of community and collaboration.</a:t>
            </a:r>
          </a:p>
          <a:p>
            <a:pPr marL="0" indent="0" algn="just">
              <a:buNone/>
            </a:pPr>
            <a:r>
              <a:rPr lang="en-GB" sz="2400" dirty="0"/>
              <a:t>To support a smooth transition to secondary school, Year 5 pupils participate in three activity days at Swinton Academy, while Year 6 pupils take part in two dedicated transition days and multiple workshops with the transition leads. These experiences help our pupils build confidence, independence, and readiness for the next stage of their education.</a:t>
            </a:r>
          </a:p>
          <a:p>
            <a:pPr marL="0" indent="0">
              <a:buNone/>
            </a:pPr>
            <a:endParaRPr lang="en-GB" sz="2200" dirty="0"/>
          </a:p>
        </p:txBody>
      </p:sp>
      <p:pic>
        <p:nvPicPr>
          <p:cNvPr id="5" name="Picture 4">
            <a:extLst>
              <a:ext uri="{FF2B5EF4-FFF2-40B4-BE49-F238E27FC236}">
                <a16:creationId xmlns:a16="http://schemas.microsoft.com/office/drawing/2014/main" id="{5C0AFBBA-0803-683D-52C4-F1012E0FCD5E}"/>
              </a:ext>
            </a:extLst>
          </p:cNvPr>
          <p:cNvPicPr>
            <a:picLocks noChangeAspect="1"/>
          </p:cNvPicPr>
          <p:nvPr/>
        </p:nvPicPr>
        <p:blipFill>
          <a:blip r:embed="rId2"/>
          <a:stretch>
            <a:fillRect/>
          </a:stretch>
        </p:blipFill>
        <p:spPr>
          <a:xfrm>
            <a:off x="9570787" y="2964087"/>
            <a:ext cx="2426704" cy="3429969"/>
          </a:xfrm>
          <a:prstGeom prst="rect">
            <a:avLst/>
          </a:prstGeom>
        </p:spPr>
      </p:pic>
      <p:pic>
        <p:nvPicPr>
          <p:cNvPr id="4" name="Picture 3">
            <a:extLst>
              <a:ext uri="{FF2B5EF4-FFF2-40B4-BE49-F238E27FC236}">
                <a16:creationId xmlns:a16="http://schemas.microsoft.com/office/drawing/2014/main" id="{238D24D0-FF5D-B7F2-A27B-928EA68C1621}"/>
              </a:ext>
            </a:extLst>
          </p:cNvPr>
          <p:cNvPicPr>
            <a:picLocks noChangeAspect="1"/>
          </p:cNvPicPr>
          <p:nvPr/>
        </p:nvPicPr>
        <p:blipFill>
          <a:blip r:embed="rId3"/>
          <a:stretch>
            <a:fillRect/>
          </a:stretch>
        </p:blipFill>
        <p:spPr>
          <a:xfrm>
            <a:off x="8466256" y="81652"/>
            <a:ext cx="3595664" cy="2624971"/>
          </a:xfrm>
          <a:prstGeom prst="rect">
            <a:avLst/>
          </a:prstGeom>
        </p:spPr>
      </p:pic>
    </p:spTree>
    <p:extLst>
      <p:ext uri="{BB962C8B-B14F-4D97-AF65-F5344CB8AC3E}">
        <p14:creationId xmlns:p14="http://schemas.microsoft.com/office/powerpoint/2010/main" val="10486705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1BB522-1C80-D0F5-B646-3F29B424E0F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9E764B5-7127-1DEE-60E3-4CB239CB7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1D3794-E24A-54AC-5335-8D6BE7716A86}"/>
              </a:ext>
            </a:extLst>
          </p:cNvPr>
          <p:cNvSpPr>
            <a:spLocks noGrp="1"/>
          </p:cNvSpPr>
          <p:nvPr>
            <p:ph type="title"/>
          </p:nvPr>
        </p:nvSpPr>
        <p:spPr>
          <a:xfrm>
            <a:off x="572493" y="238539"/>
            <a:ext cx="11018520" cy="1434415"/>
          </a:xfrm>
        </p:spPr>
        <p:txBody>
          <a:bodyPr anchor="b">
            <a:normAutofit/>
          </a:bodyPr>
          <a:lstStyle/>
          <a:p>
            <a:r>
              <a:rPr lang="en-GB" sz="5400"/>
              <a:t>Breakfast Club </a:t>
            </a:r>
          </a:p>
        </p:txBody>
      </p:sp>
      <p:sp>
        <p:nvSpPr>
          <p:cNvPr id="11" name="sketchy line">
            <a:extLst>
              <a:ext uri="{FF2B5EF4-FFF2-40B4-BE49-F238E27FC236}">
                <a16:creationId xmlns:a16="http://schemas.microsoft.com/office/drawing/2014/main" id="{858A1BE2-93CA-B399-76D3-E2895A60C9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28F717-D81C-F1BD-41E8-14C22FF5DF91}"/>
              </a:ext>
            </a:extLst>
          </p:cNvPr>
          <p:cNvSpPr>
            <a:spLocks noGrp="1"/>
          </p:cNvSpPr>
          <p:nvPr>
            <p:ph idx="1"/>
          </p:nvPr>
        </p:nvSpPr>
        <p:spPr>
          <a:xfrm>
            <a:off x="572493" y="1929781"/>
            <a:ext cx="9308926" cy="4689679"/>
          </a:xfrm>
        </p:spPr>
        <p:txBody>
          <a:bodyPr anchor="t">
            <a:normAutofit/>
          </a:bodyPr>
          <a:lstStyle/>
          <a:p>
            <a:pPr marL="0" indent="0">
              <a:buNone/>
            </a:pPr>
            <a:r>
              <a:rPr lang="en-GB" sz="2400" dirty="0"/>
              <a:t>Brookfield Primary Academy offers a Breakfast Club to provide a safe, welcoming, and supportive start to the school day for all pupils. The club ensures that children begin their day with a nutritious meal, giving them the energy and focus needed to engage fully in learning.</a:t>
            </a:r>
          </a:p>
          <a:p>
            <a:pPr marL="0" indent="0">
              <a:buNone/>
            </a:pPr>
            <a:r>
              <a:rPr lang="en-GB" sz="2400" b="1" dirty="0"/>
              <a:t>Benefits for Children:</a:t>
            </a:r>
          </a:p>
          <a:p>
            <a:r>
              <a:rPr lang="en-GB" sz="2400" dirty="0"/>
              <a:t>Healthy Start: Access to a nutritious breakfast supports physical health, concentration, and overall wellbeing.</a:t>
            </a:r>
          </a:p>
          <a:p>
            <a:r>
              <a:rPr lang="en-GB" sz="2400" dirty="0"/>
              <a:t>Improved Learning Readiness: Pupils arrive alert, focused, and prepared to participate in lessons.</a:t>
            </a:r>
          </a:p>
          <a:p>
            <a:r>
              <a:rPr lang="en-GB" sz="2400" dirty="0"/>
              <a:t>Social Development: Children have the opportunity to interact with peers in a relaxed environment, building friendships and social skills.</a:t>
            </a:r>
          </a:p>
          <a:p>
            <a:endParaRPr lang="en-GB" sz="1200" dirty="0"/>
          </a:p>
        </p:txBody>
      </p:sp>
      <p:pic>
        <p:nvPicPr>
          <p:cNvPr id="4" name="Picture 3">
            <a:extLst>
              <a:ext uri="{FF2B5EF4-FFF2-40B4-BE49-F238E27FC236}">
                <a16:creationId xmlns:a16="http://schemas.microsoft.com/office/drawing/2014/main" id="{A516B383-CE61-6B44-F9DD-332FF1A34804}"/>
              </a:ext>
            </a:extLst>
          </p:cNvPr>
          <p:cNvPicPr>
            <a:picLocks noChangeAspect="1"/>
          </p:cNvPicPr>
          <p:nvPr/>
        </p:nvPicPr>
        <p:blipFill>
          <a:blip r:embed="rId2"/>
          <a:srcRect r="-2" b="18662"/>
          <a:stretch>
            <a:fillRect/>
          </a:stretch>
        </p:blipFill>
        <p:spPr>
          <a:xfrm>
            <a:off x="9389494" y="2656556"/>
            <a:ext cx="2802506" cy="3962904"/>
          </a:xfrm>
          <a:prstGeom prst="rect">
            <a:avLst/>
          </a:prstGeom>
        </p:spPr>
      </p:pic>
    </p:spTree>
    <p:extLst>
      <p:ext uri="{BB962C8B-B14F-4D97-AF65-F5344CB8AC3E}">
        <p14:creationId xmlns:p14="http://schemas.microsoft.com/office/powerpoint/2010/main" val="6770813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6D547E3-B2C7-F03F-6F56-E548E6320E9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90EC32A-2A9A-2FEE-1D12-B3D72FEB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D02E6B-2373-D7DA-70C6-1198548F2FD6}"/>
              </a:ext>
            </a:extLst>
          </p:cNvPr>
          <p:cNvSpPr>
            <a:spLocks noGrp="1"/>
          </p:cNvSpPr>
          <p:nvPr>
            <p:ph type="title"/>
          </p:nvPr>
        </p:nvSpPr>
        <p:spPr>
          <a:xfrm>
            <a:off x="572493" y="238539"/>
            <a:ext cx="11018520" cy="1434415"/>
          </a:xfrm>
        </p:spPr>
        <p:txBody>
          <a:bodyPr anchor="b">
            <a:normAutofit/>
          </a:bodyPr>
          <a:lstStyle/>
          <a:p>
            <a:r>
              <a:rPr lang="en-GB" sz="5400"/>
              <a:t>Breakfast Club </a:t>
            </a:r>
          </a:p>
        </p:txBody>
      </p:sp>
      <p:sp>
        <p:nvSpPr>
          <p:cNvPr id="11" name="sketchy line">
            <a:extLst>
              <a:ext uri="{FF2B5EF4-FFF2-40B4-BE49-F238E27FC236}">
                <a16:creationId xmlns:a16="http://schemas.microsoft.com/office/drawing/2014/main" id="{93079683-655E-224A-F62C-26A8E682A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40350A-94D7-F8B9-F375-522DCC66A804}"/>
              </a:ext>
            </a:extLst>
          </p:cNvPr>
          <p:cNvSpPr>
            <a:spLocks noGrp="1"/>
          </p:cNvSpPr>
          <p:nvPr>
            <p:ph idx="1"/>
          </p:nvPr>
        </p:nvSpPr>
        <p:spPr>
          <a:xfrm>
            <a:off x="530484" y="1948069"/>
            <a:ext cx="8991232" cy="4689679"/>
          </a:xfrm>
        </p:spPr>
        <p:txBody>
          <a:bodyPr anchor="t">
            <a:normAutofit/>
          </a:bodyPr>
          <a:lstStyle/>
          <a:p>
            <a:pPr marL="0" indent="0">
              <a:buNone/>
            </a:pPr>
            <a:r>
              <a:rPr lang="en-GB" sz="2400" b="1" dirty="0"/>
              <a:t>Benefits for Children:</a:t>
            </a:r>
          </a:p>
          <a:p>
            <a:endParaRPr lang="en-GB" sz="1200" dirty="0"/>
          </a:p>
        </p:txBody>
      </p:sp>
      <p:pic>
        <p:nvPicPr>
          <p:cNvPr id="4" name="Picture 3">
            <a:extLst>
              <a:ext uri="{FF2B5EF4-FFF2-40B4-BE49-F238E27FC236}">
                <a16:creationId xmlns:a16="http://schemas.microsoft.com/office/drawing/2014/main" id="{E74889E9-6119-3275-43E4-BD6C17B28DD4}"/>
              </a:ext>
            </a:extLst>
          </p:cNvPr>
          <p:cNvPicPr>
            <a:picLocks noChangeAspect="1"/>
          </p:cNvPicPr>
          <p:nvPr/>
        </p:nvPicPr>
        <p:blipFill>
          <a:blip r:embed="rId2"/>
          <a:srcRect r="-2" b="18662"/>
          <a:stretch>
            <a:fillRect/>
          </a:stretch>
        </p:blipFill>
        <p:spPr>
          <a:xfrm>
            <a:off x="9318811" y="2523820"/>
            <a:ext cx="2802506" cy="3962904"/>
          </a:xfrm>
          <a:prstGeom prst="rect">
            <a:avLst/>
          </a:prstGeom>
        </p:spPr>
      </p:pic>
      <p:sp>
        <p:nvSpPr>
          <p:cNvPr id="6" name="TextBox 5">
            <a:extLst>
              <a:ext uri="{FF2B5EF4-FFF2-40B4-BE49-F238E27FC236}">
                <a16:creationId xmlns:a16="http://schemas.microsoft.com/office/drawing/2014/main" id="{08E8FD04-900D-A920-ECCB-8CD53ED9B1E2}"/>
              </a:ext>
            </a:extLst>
          </p:cNvPr>
          <p:cNvSpPr txBox="1"/>
          <p:nvPr/>
        </p:nvSpPr>
        <p:spPr>
          <a:xfrm>
            <a:off x="569445" y="2656556"/>
            <a:ext cx="8382826" cy="3416320"/>
          </a:xfrm>
          <a:prstGeom prst="rect">
            <a:avLst/>
          </a:prstGeom>
          <a:noFill/>
        </p:spPr>
        <p:txBody>
          <a:bodyPr wrap="square">
            <a:spAutoFit/>
          </a:bodyPr>
          <a:lstStyle/>
          <a:p>
            <a:pPr marL="285750" indent="-285750">
              <a:buFont typeface="Wingdings" panose="05000000000000000000" pitchFamily="2" charset="2"/>
              <a:buChar char="§"/>
            </a:pPr>
            <a:r>
              <a:rPr lang="en-GB" sz="2400" dirty="0"/>
              <a:t>Routine and Structure: Provides a consistent start to the day, helping children settle into the school day calmly and positively.</a:t>
            </a:r>
          </a:p>
          <a:p>
            <a:pPr marL="285750" indent="-285750">
              <a:buFont typeface="Wingdings" panose="05000000000000000000" pitchFamily="2" charset="2"/>
              <a:buChar char="§"/>
            </a:pPr>
            <a:r>
              <a:rPr lang="en-GB" sz="2400" dirty="0"/>
              <a:t>Supportive Environment: Staff offer pastoral support, encouraging positive behaviour, confidence, and emotional wellbeing.</a:t>
            </a:r>
          </a:p>
          <a:p>
            <a:pPr marL="285750" indent="-285750">
              <a:buFont typeface="Wingdings" panose="05000000000000000000" pitchFamily="2" charset="2"/>
              <a:buChar char="§"/>
            </a:pPr>
            <a:r>
              <a:rPr lang="en-GB" sz="2400" dirty="0"/>
              <a:t>Overall, the Breakfast Club contributes to children’s academic, social, and emotional development, ensuring they start each day ready to learn and thrive.</a:t>
            </a:r>
          </a:p>
        </p:txBody>
      </p:sp>
    </p:spTree>
    <p:extLst>
      <p:ext uri="{BB962C8B-B14F-4D97-AF65-F5344CB8AC3E}">
        <p14:creationId xmlns:p14="http://schemas.microsoft.com/office/powerpoint/2010/main" val="2991617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89987F-9D7B-9534-5870-52836209A85F}"/>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After – School Clubs </a:t>
            </a:r>
          </a:p>
        </p:txBody>
      </p:sp>
      <p:sp>
        <p:nvSpPr>
          <p:cNvPr id="1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2DC7BAA-5C30-8184-2FCD-CC4AC55BAA97}"/>
              </a:ext>
            </a:extLst>
          </p:cNvPr>
          <p:cNvSpPr txBox="1"/>
          <p:nvPr/>
        </p:nvSpPr>
        <p:spPr>
          <a:xfrm>
            <a:off x="572492" y="2071316"/>
            <a:ext cx="9246065" cy="4119172"/>
          </a:xfrm>
          <a:prstGeom prst="rect">
            <a:avLst/>
          </a:prstGeom>
        </p:spPr>
        <p:txBody>
          <a:bodyPr vert="horz" lIns="91440" tIns="45720" rIns="91440" bIns="45720" rtlCol="0" anchor="t">
            <a:noAutofit/>
          </a:bodyPr>
          <a:lstStyle/>
          <a:p>
            <a:pPr>
              <a:lnSpc>
                <a:spcPct val="90000"/>
              </a:lnSpc>
              <a:spcAft>
                <a:spcPts val="600"/>
              </a:spcAft>
            </a:pPr>
            <a:r>
              <a:rPr lang="en-US" sz="2400" dirty="0"/>
              <a:t>Brookfield Primary Academy offers a variety of </a:t>
            </a:r>
            <a:r>
              <a:rPr lang="en-US" sz="2400" b="1" dirty="0"/>
              <a:t>after school clubs</a:t>
            </a:r>
            <a:r>
              <a:rPr lang="en-US" sz="2400" dirty="0"/>
              <a:t> to enrich pupils’ learning experiences, develop new skills, and provide opportunities for social interaction. Clubs are run by school staff as well as external providers (some of which may have a small associated cost), ensuring a broad and engaging range of activities for all interests.</a:t>
            </a:r>
          </a:p>
          <a:p>
            <a:pPr>
              <a:lnSpc>
                <a:spcPct val="90000"/>
              </a:lnSpc>
              <a:spcAft>
                <a:spcPts val="600"/>
              </a:spcAft>
            </a:pPr>
            <a:r>
              <a:rPr lang="en-US" sz="2400" b="1" dirty="0"/>
              <a:t>Examples of Clubs Offered:</a:t>
            </a:r>
            <a:endParaRPr lang="en-US" sz="2400" dirty="0"/>
          </a:p>
          <a:p>
            <a:pPr indent="-228600">
              <a:lnSpc>
                <a:spcPct val="90000"/>
              </a:lnSpc>
              <a:spcAft>
                <a:spcPts val="600"/>
              </a:spcAft>
              <a:buFont typeface="Arial" panose="020B0604020202020204" pitchFamily="34" charset="0"/>
              <a:buChar char="•"/>
            </a:pPr>
            <a:r>
              <a:rPr lang="en-US" sz="2400" b="1" dirty="0"/>
              <a:t>Academic and creative clubs: </a:t>
            </a:r>
            <a:r>
              <a:rPr lang="en-US" sz="2400" dirty="0"/>
              <a:t>Science Club, Computing Club, Art Club, Card Club</a:t>
            </a:r>
          </a:p>
          <a:p>
            <a:pPr indent="-228600">
              <a:lnSpc>
                <a:spcPct val="90000"/>
              </a:lnSpc>
              <a:spcAft>
                <a:spcPts val="600"/>
              </a:spcAft>
              <a:buFont typeface="Arial" panose="020B0604020202020204" pitchFamily="34" charset="0"/>
              <a:buChar char="•"/>
            </a:pPr>
            <a:r>
              <a:rPr lang="en-US" sz="2400" b="1" dirty="0"/>
              <a:t>Sports and physical activity: </a:t>
            </a:r>
            <a:r>
              <a:rPr lang="en-US" sz="2400" dirty="0"/>
              <a:t>Football, Gymnastics, Cheerleading</a:t>
            </a:r>
          </a:p>
          <a:p>
            <a:pPr indent="-228600">
              <a:lnSpc>
                <a:spcPct val="90000"/>
              </a:lnSpc>
              <a:spcAft>
                <a:spcPts val="600"/>
              </a:spcAft>
              <a:buFont typeface="Arial" panose="020B0604020202020204" pitchFamily="34" charset="0"/>
              <a:buChar char="•"/>
            </a:pPr>
            <a:r>
              <a:rPr lang="en-US" sz="2400" b="1" dirty="0"/>
              <a:t>Performance and music: </a:t>
            </a:r>
            <a:r>
              <a:rPr lang="en-US" sz="2400" dirty="0"/>
              <a:t>Young Voices</a:t>
            </a:r>
          </a:p>
        </p:txBody>
      </p:sp>
      <p:pic>
        <p:nvPicPr>
          <p:cNvPr id="6" name="Picture 5" descr="A white background with black text&#10;&#10;AI-generated content may be incorrect.">
            <a:extLst>
              <a:ext uri="{FF2B5EF4-FFF2-40B4-BE49-F238E27FC236}">
                <a16:creationId xmlns:a16="http://schemas.microsoft.com/office/drawing/2014/main" id="{E240EF61-30B1-09E5-386F-AB42211E3E36}"/>
              </a:ext>
            </a:extLst>
          </p:cNvPr>
          <p:cNvPicPr>
            <a:picLocks noChangeAspect="1"/>
          </p:cNvPicPr>
          <p:nvPr/>
        </p:nvPicPr>
        <p:blipFill>
          <a:blip r:embed="rId2" cstate="print">
            <a:extLst>
              <a:ext uri="{28A0092B-C50C-407E-A947-70E740481C1C}">
                <a14:useLocalDpi xmlns:a14="http://schemas.microsoft.com/office/drawing/2010/main" val="0"/>
              </a:ext>
            </a:extLst>
          </a:blip>
          <a:srcRect l="68476" t="548" r="6432" b="1785"/>
          <a:stretch>
            <a:fillRect/>
          </a:stretch>
        </p:blipFill>
        <p:spPr>
          <a:xfrm>
            <a:off x="9646920" y="2116482"/>
            <a:ext cx="2542032" cy="4000854"/>
          </a:xfrm>
          <a:prstGeom prst="rect">
            <a:avLst/>
          </a:prstGeom>
        </p:spPr>
      </p:pic>
    </p:spTree>
    <p:extLst>
      <p:ext uri="{BB962C8B-B14F-4D97-AF65-F5344CB8AC3E}">
        <p14:creationId xmlns:p14="http://schemas.microsoft.com/office/powerpoint/2010/main" val="14103801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F36DE7-7247-9EC4-6E08-7DBFBF96038E}"/>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AB17398-8B4E-9A0A-A20B-E3F9A6352C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A2D50C-4327-9450-4C05-7020C31A75E5}"/>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After – School Clubs </a:t>
            </a:r>
          </a:p>
        </p:txBody>
      </p:sp>
      <p:sp>
        <p:nvSpPr>
          <p:cNvPr id="13" name="sketchy line">
            <a:extLst>
              <a:ext uri="{FF2B5EF4-FFF2-40B4-BE49-F238E27FC236}">
                <a16:creationId xmlns:a16="http://schemas.microsoft.com/office/drawing/2014/main" id="{D09D3702-8B31-16D5-7152-4928DD527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AD29CAA-B9C3-6340-BD0D-1901E92714F7}"/>
              </a:ext>
            </a:extLst>
          </p:cNvPr>
          <p:cNvSpPr txBox="1"/>
          <p:nvPr/>
        </p:nvSpPr>
        <p:spPr>
          <a:xfrm>
            <a:off x="197739" y="1734222"/>
            <a:ext cx="9860661" cy="4119172"/>
          </a:xfrm>
          <a:prstGeom prst="rect">
            <a:avLst/>
          </a:prstGeom>
        </p:spPr>
        <p:txBody>
          <a:bodyPr vert="horz" lIns="91440" tIns="45720" rIns="91440" bIns="45720" rtlCol="0" anchor="t">
            <a:noAutofit/>
          </a:bodyPr>
          <a:lstStyle/>
          <a:p>
            <a:pPr>
              <a:lnSpc>
                <a:spcPct val="90000"/>
              </a:lnSpc>
              <a:spcAft>
                <a:spcPts val="600"/>
              </a:spcAft>
            </a:pPr>
            <a:r>
              <a:rPr lang="en-US" sz="2400" b="1" dirty="0"/>
              <a:t>Benefits for Children:</a:t>
            </a:r>
            <a:endParaRPr lang="en-US" sz="2400" dirty="0"/>
          </a:p>
          <a:p>
            <a:pPr indent="-228600">
              <a:lnSpc>
                <a:spcPct val="90000"/>
              </a:lnSpc>
              <a:spcAft>
                <a:spcPts val="600"/>
              </a:spcAft>
              <a:buFont typeface="Arial" panose="020B0604020202020204" pitchFamily="34" charset="0"/>
              <a:buChar char="•"/>
            </a:pPr>
            <a:r>
              <a:rPr lang="en-US" sz="2400" b="1" dirty="0"/>
              <a:t>Skill Development:</a:t>
            </a:r>
            <a:r>
              <a:rPr lang="en-US" sz="2400" dirty="0"/>
              <a:t> Pupils can explore new interests, develop talents, and build confidence in specific areas.</a:t>
            </a:r>
          </a:p>
          <a:p>
            <a:pPr indent="-228600">
              <a:lnSpc>
                <a:spcPct val="90000"/>
              </a:lnSpc>
              <a:spcAft>
                <a:spcPts val="600"/>
              </a:spcAft>
              <a:buFont typeface="Arial" panose="020B0604020202020204" pitchFamily="34" charset="0"/>
              <a:buChar char="•"/>
            </a:pPr>
            <a:r>
              <a:rPr lang="en-US" sz="2400" b="1" dirty="0"/>
              <a:t>Social Opportunities:</a:t>
            </a:r>
            <a:r>
              <a:rPr lang="en-US" sz="2400" dirty="0"/>
              <a:t> Children interact with peers across different year groups, forming friendships and teamwork skills.</a:t>
            </a:r>
          </a:p>
          <a:p>
            <a:pPr indent="-228600">
              <a:lnSpc>
                <a:spcPct val="90000"/>
              </a:lnSpc>
              <a:spcAft>
                <a:spcPts val="600"/>
              </a:spcAft>
              <a:buFont typeface="Arial" panose="020B0604020202020204" pitchFamily="34" charset="0"/>
              <a:buChar char="•"/>
            </a:pPr>
            <a:r>
              <a:rPr lang="en-US" sz="2400" b="1" dirty="0"/>
              <a:t>Physical and Mental Wellbeing:</a:t>
            </a:r>
            <a:r>
              <a:rPr lang="en-US" sz="2400" dirty="0"/>
              <a:t> Sports and physical activities promote health, fitness, and emotional wellbeing.</a:t>
            </a:r>
          </a:p>
          <a:p>
            <a:pPr indent="-228600">
              <a:lnSpc>
                <a:spcPct val="90000"/>
              </a:lnSpc>
              <a:spcAft>
                <a:spcPts val="600"/>
              </a:spcAft>
              <a:buFont typeface="Arial" panose="020B0604020202020204" pitchFamily="34" charset="0"/>
              <a:buChar char="•"/>
            </a:pPr>
            <a:r>
              <a:rPr lang="en-US" sz="2400" b="1" dirty="0"/>
              <a:t>Enhanced Learning:</a:t>
            </a:r>
            <a:r>
              <a:rPr lang="en-US" sz="2400" dirty="0"/>
              <a:t> Clubs complement classroom learning and inspire curiosity, creativity, and engagement.</a:t>
            </a:r>
          </a:p>
          <a:p>
            <a:pPr indent="-228600">
              <a:lnSpc>
                <a:spcPct val="90000"/>
              </a:lnSpc>
              <a:spcAft>
                <a:spcPts val="600"/>
              </a:spcAft>
              <a:buFont typeface="Arial" panose="020B0604020202020204" pitchFamily="34" charset="0"/>
              <a:buChar char="•"/>
            </a:pPr>
            <a:r>
              <a:rPr lang="en-US" sz="2400" b="1" dirty="0"/>
              <a:t>Personal Growth:</a:t>
            </a:r>
            <a:r>
              <a:rPr lang="en-US" sz="2400" dirty="0"/>
              <a:t> Pupils develop resilience, independence, and a sense of achievement through participation and performance.</a:t>
            </a:r>
          </a:p>
          <a:p>
            <a:pPr indent="-228600">
              <a:lnSpc>
                <a:spcPct val="90000"/>
              </a:lnSpc>
              <a:spcAft>
                <a:spcPts val="600"/>
              </a:spcAft>
              <a:buFont typeface="Arial" panose="020B0604020202020204" pitchFamily="34" charset="0"/>
              <a:buChar char="•"/>
            </a:pPr>
            <a:r>
              <a:rPr lang="en-US" sz="2400" dirty="0"/>
              <a:t>By offering a wide range of clubs, Brookfield Primary Academy ensures that every child has the opportunity to pursue their passions, try new experiences, and grow as a well-rounded individual.</a:t>
            </a:r>
          </a:p>
        </p:txBody>
      </p:sp>
      <p:pic>
        <p:nvPicPr>
          <p:cNvPr id="6" name="Picture 5" descr="A white background with black text&#10;&#10;AI-generated content may be incorrect.">
            <a:extLst>
              <a:ext uri="{FF2B5EF4-FFF2-40B4-BE49-F238E27FC236}">
                <a16:creationId xmlns:a16="http://schemas.microsoft.com/office/drawing/2014/main" id="{20270AA1-23A5-6B19-D565-2826EF7C91A3}"/>
              </a:ext>
            </a:extLst>
          </p:cNvPr>
          <p:cNvPicPr>
            <a:picLocks noChangeAspect="1"/>
          </p:cNvPicPr>
          <p:nvPr/>
        </p:nvPicPr>
        <p:blipFill>
          <a:blip r:embed="rId2" cstate="print">
            <a:extLst>
              <a:ext uri="{28A0092B-C50C-407E-A947-70E740481C1C}">
                <a14:useLocalDpi xmlns:a14="http://schemas.microsoft.com/office/drawing/2010/main" val="0"/>
              </a:ext>
            </a:extLst>
          </a:blip>
          <a:srcRect l="69615" t="5059" r="6051" b="-1"/>
          <a:stretch>
            <a:fillRect/>
          </a:stretch>
        </p:blipFill>
        <p:spPr>
          <a:xfrm>
            <a:off x="10058400" y="2319528"/>
            <a:ext cx="2133600" cy="3889248"/>
          </a:xfrm>
          <a:prstGeom prst="rect">
            <a:avLst/>
          </a:prstGeom>
        </p:spPr>
      </p:pic>
    </p:spTree>
    <p:extLst>
      <p:ext uri="{BB962C8B-B14F-4D97-AF65-F5344CB8AC3E}">
        <p14:creationId xmlns:p14="http://schemas.microsoft.com/office/powerpoint/2010/main" val="2717290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199922-D60A-B90E-F283-B0E7FDFD488E}"/>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3FF078C-BA28-44C6-AF3B-E9D878C43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BA22CC-5772-973B-7379-D84673C8C8C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dirty="0"/>
              <a:t>Children's University </a:t>
            </a:r>
          </a:p>
        </p:txBody>
      </p:sp>
      <p:sp>
        <p:nvSpPr>
          <p:cNvPr id="13" name="sketchy line">
            <a:extLst>
              <a:ext uri="{FF2B5EF4-FFF2-40B4-BE49-F238E27FC236}">
                <a16:creationId xmlns:a16="http://schemas.microsoft.com/office/drawing/2014/main" id="{94FE2C2E-4357-0A6F-F446-7C8DADBBF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6DB5059-45D7-5D68-2BF7-CEA261166AC1}"/>
              </a:ext>
            </a:extLst>
          </p:cNvPr>
          <p:cNvSpPr txBox="1"/>
          <p:nvPr/>
        </p:nvSpPr>
        <p:spPr>
          <a:xfrm>
            <a:off x="197739" y="1734222"/>
            <a:ext cx="9860661" cy="4119172"/>
          </a:xfrm>
          <a:prstGeom prst="rect">
            <a:avLst/>
          </a:prstGeom>
        </p:spPr>
        <p:txBody>
          <a:bodyPr vert="horz" lIns="91440" tIns="45720" rIns="91440" bIns="45720" rtlCol="0" anchor="t">
            <a:noAutofit/>
          </a:bodyPr>
          <a:lstStyle/>
          <a:p>
            <a:pPr>
              <a:lnSpc>
                <a:spcPct val="90000"/>
              </a:lnSpc>
              <a:spcAft>
                <a:spcPts val="600"/>
              </a:spcAft>
            </a:pPr>
            <a:endParaRPr lang="en-US" sz="2400" dirty="0"/>
          </a:p>
        </p:txBody>
      </p:sp>
      <p:pic>
        <p:nvPicPr>
          <p:cNvPr id="6" name="Picture 5" descr="A white background with black text&#10;&#10;AI-generated content may be incorrect.">
            <a:extLst>
              <a:ext uri="{FF2B5EF4-FFF2-40B4-BE49-F238E27FC236}">
                <a16:creationId xmlns:a16="http://schemas.microsoft.com/office/drawing/2014/main" id="{FC7C1086-35ED-A54E-04DF-78FA68B6FB2C}"/>
              </a:ext>
            </a:extLst>
          </p:cNvPr>
          <p:cNvPicPr>
            <a:picLocks noChangeAspect="1"/>
          </p:cNvPicPr>
          <p:nvPr/>
        </p:nvPicPr>
        <p:blipFill>
          <a:blip r:embed="rId2" cstate="print">
            <a:extLst>
              <a:ext uri="{28A0092B-C50C-407E-A947-70E740481C1C}">
                <a14:useLocalDpi xmlns:a14="http://schemas.microsoft.com/office/drawing/2010/main" val="0"/>
              </a:ext>
            </a:extLst>
          </a:blip>
          <a:srcRect l="69615" t="5059" r="6051" b="-1"/>
          <a:stretch>
            <a:fillRect/>
          </a:stretch>
        </p:blipFill>
        <p:spPr>
          <a:xfrm>
            <a:off x="9980586" y="2764603"/>
            <a:ext cx="2133600" cy="3889248"/>
          </a:xfrm>
          <a:prstGeom prst="rect">
            <a:avLst/>
          </a:prstGeom>
        </p:spPr>
      </p:pic>
      <p:sp>
        <p:nvSpPr>
          <p:cNvPr id="4" name="TextBox 3">
            <a:extLst>
              <a:ext uri="{FF2B5EF4-FFF2-40B4-BE49-F238E27FC236}">
                <a16:creationId xmlns:a16="http://schemas.microsoft.com/office/drawing/2014/main" id="{EFE87A88-A083-2AAB-454A-B6301677DFE0}"/>
              </a:ext>
            </a:extLst>
          </p:cNvPr>
          <p:cNvSpPr txBox="1"/>
          <p:nvPr/>
        </p:nvSpPr>
        <p:spPr>
          <a:xfrm>
            <a:off x="572492" y="1955828"/>
            <a:ext cx="6788427" cy="3416320"/>
          </a:xfrm>
          <a:prstGeom prst="rect">
            <a:avLst/>
          </a:prstGeom>
          <a:noFill/>
        </p:spPr>
        <p:txBody>
          <a:bodyPr wrap="square">
            <a:spAutoFit/>
          </a:bodyPr>
          <a:lstStyle/>
          <a:p>
            <a:pPr algn="just"/>
            <a:r>
              <a:rPr lang="en-GB" sz="2400" dirty="0"/>
              <a:t>Brookfield Primary Academy is proud to work in partnership with Children’s University, celebrating and recognising our pupils' commitment to extra curricular learning. Through their dedication, many of our children have achieved Bronze, Silver, and Gold awards, culminating in a formal graduation celebration. We are incredibly proud of their achievements and the enthusiasm they show for learning beyond the classroom.</a:t>
            </a:r>
          </a:p>
        </p:txBody>
      </p:sp>
      <p:pic>
        <p:nvPicPr>
          <p:cNvPr id="8" name="Picture 7">
            <a:extLst>
              <a:ext uri="{FF2B5EF4-FFF2-40B4-BE49-F238E27FC236}">
                <a16:creationId xmlns:a16="http://schemas.microsoft.com/office/drawing/2014/main" id="{DF57EDBE-6C28-01A8-C7FD-998CB94AB3E0}"/>
              </a:ext>
            </a:extLst>
          </p:cNvPr>
          <p:cNvPicPr>
            <a:picLocks noChangeAspect="1"/>
          </p:cNvPicPr>
          <p:nvPr/>
        </p:nvPicPr>
        <p:blipFill>
          <a:blip r:embed="rId3"/>
          <a:stretch>
            <a:fillRect/>
          </a:stretch>
        </p:blipFill>
        <p:spPr>
          <a:xfrm>
            <a:off x="7114603" y="204149"/>
            <a:ext cx="3400997" cy="1253701"/>
          </a:xfrm>
          <a:prstGeom prst="rect">
            <a:avLst/>
          </a:prstGeom>
        </p:spPr>
      </p:pic>
      <p:pic>
        <p:nvPicPr>
          <p:cNvPr id="10" name="Picture 9">
            <a:extLst>
              <a:ext uri="{FF2B5EF4-FFF2-40B4-BE49-F238E27FC236}">
                <a16:creationId xmlns:a16="http://schemas.microsoft.com/office/drawing/2014/main" id="{10FB3547-3BC9-0A82-08BD-50F2282B973B}"/>
              </a:ext>
            </a:extLst>
          </p:cNvPr>
          <p:cNvPicPr>
            <a:picLocks noChangeAspect="1"/>
          </p:cNvPicPr>
          <p:nvPr/>
        </p:nvPicPr>
        <p:blipFill>
          <a:blip r:embed="rId4"/>
          <a:stretch>
            <a:fillRect/>
          </a:stretch>
        </p:blipFill>
        <p:spPr>
          <a:xfrm rot="710674">
            <a:off x="8245314" y="1961545"/>
            <a:ext cx="1957606" cy="2356436"/>
          </a:xfrm>
          <a:prstGeom prst="rect">
            <a:avLst/>
          </a:prstGeom>
        </p:spPr>
      </p:pic>
      <p:pic>
        <p:nvPicPr>
          <p:cNvPr id="12" name="Picture 11">
            <a:extLst>
              <a:ext uri="{FF2B5EF4-FFF2-40B4-BE49-F238E27FC236}">
                <a16:creationId xmlns:a16="http://schemas.microsoft.com/office/drawing/2014/main" id="{5FBE7BBD-6A6E-66C9-1974-687D5D85E0BD}"/>
              </a:ext>
            </a:extLst>
          </p:cNvPr>
          <p:cNvPicPr>
            <a:picLocks noChangeAspect="1"/>
          </p:cNvPicPr>
          <p:nvPr/>
        </p:nvPicPr>
        <p:blipFill>
          <a:blip r:embed="rId5"/>
          <a:stretch>
            <a:fillRect/>
          </a:stretch>
        </p:blipFill>
        <p:spPr>
          <a:xfrm>
            <a:off x="7623157" y="4587870"/>
            <a:ext cx="1379294" cy="2065981"/>
          </a:xfrm>
          <a:prstGeom prst="rect">
            <a:avLst/>
          </a:prstGeom>
        </p:spPr>
      </p:pic>
    </p:spTree>
    <p:extLst>
      <p:ext uri="{BB962C8B-B14F-4D97-AF65-F5344CB8AC3E}">
        <p14:creationId xmlns:p14="http://schemas.microsoft.com/office/powerpoint/2010/main" val="882523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E05B87F-CCE8-9601-BDFB-26FB0A55520C}"/>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ADA8434-E17D-C780-C211-1E5473A7B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3710D9-1F7A-B99A-8776-113F92B573DA}"/>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After – School Clubs </a:t>
            </a:r>
          </a:p>
        </p:txBody>
      </p:sp>
      <p:sp>
        <p:nvSpPr>
          <p:cNvPr id="13" name="sketchy line">
            <a:extLst>
              <a:ext uri="{FF2B5EF4-FFF2-40B4-BE49-F238E27FC236}">
                <a16:creationId xmlns:a16="http://schemas.microsoft.com/office/drawing/2014/main" id="{CB0DCF7E-B116-216B-8705-63B9249B9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5D9128A-6554-75AF-F4E0-6BDC334CCB7E}"/>
              </a:ext>
            </a:extLst>
          </p:cNvPr>
          <p:cNvSpPr txBox="1"/>
          <p:nvPr/>
        </p:nvSpPr>
        <p:spPr>
          <a:xfrm>
            <a:off x="197739" y="1734222"/>
            <a:ext cx="9860661" cy="4119172"/>
          </a:xfrm>
          <a:prstGeom prst="rect">
            <a:avLst/>
          </a:prstGeom>
        </p:spPr>
        <p:txBody>
          <a:bodyPr vert="horz" lIns="91440" tIns="45720" rIns="91440" bIns="45720" rtlCol="0" anchor="t">
            <a:noAutofit/>
          </a:bodyPr>
          <a:lstStyle/>
          <a:p>
            <a:pPr>
              <a:lnSpc>
                <a:spcPct val="90000"/>
              </a:lnSpc>
              <a:spcAft>
                <a:spcPts val="600"/>
              </a:spcAft>
            </a:pPr>
            <a:endParaRPr lang="en-US" sz="2400" dirty="0"/>
          </a:p>
        </p:txBody>
      </p:sp>
      <p:pic>
        <p:nvPicPr>
          <p:cNvPr id="6" name="Picture 5" descr="A white background with black text&#10;&#10;AI-generated content may be incorrect.">
            <a:extLst>
              <a:ext uri="{FF2B5EF4-FFF2-40B4-BE49-F238E27FC236}">
                <a16:creationId xmlns:a16="http://schemas.microsoft.com/office/drawing/2014/main" id="{F7423D67-9E98-9EAE-F5BD-15139D3F9B93}"/>
              </a:ext>
            </a:extLst>
          </p:cNvPr>
          <p:cNvPicPr>
            <a:picLocks noChangeAspect="1"/>
          </p:cNvPicPr>
          <p:nvPr/>
        </p:nvPicPr>
        <p:blipFill>
          <a:blip r:embed="rId2" cstate="print">
            <a:extLst>
              <a:ext uri="{28A0092B-C50C-407E-A947-70E740481C1C}">
                <a14:useLocalDpi xmlns:a14="http://schemas.microsoft.com/office/drawing/2010/main" val="0"/>
              </a:ext>
            </a:extLst>
          </a:blip>
          <a:srcRect l="69615" t="5059" r="6051" b="-1"/>
          <a:stretch>
            <a:fillRect/>
          </a:stretch>
        </p:blipFill>
        <p:spPr>
          <a:xfrm>
            <a:off x="10058400" y="2319528"/>
            <a:ext cx="2133600" cy="3889248"/>
          </a:xfrm>
          <a:prstGeom prst="rect">
            <a:avLst/>
          </a:prstGeom>
        </p:spPr>
      </p:pic>
      <p:sp>
        <p:nvSpPr>
          <p:cNvPr id="4" name="TextBox 3">
            <a:extLst>
              <a:ext uri="{FF2B5EF4-FFF2-40B4-BE49-F238E27FC236}">
                <a16:creationId xmlns:a16="http://schemas.microsoft.com/office/drawing/2014/main" id="{F0C1EA92-D01E-CC6F-8580-63F8D18C7432}"/>
              </a:ext>
            </a:extLst>
          </p:cNvPr>
          <p:cNvSpPr txBox="1"/>
          <p:nvPr/>
        </p:nvSpPr>
        <p:spPr>
          <a:xfrm>
            <a:off x="365023" y="2039482"/>
            <a:ext cx="9427906" cy="2677656"/>
          </a:xfrm>
          <a:prstGeom prst="rect">
            <a:avLst/>
          </a:prstGeom>
          <a:noFill/>
        </p:spPr>
        <p:txBody>
          <a:bodyPr wrap="square">
            <a:spAutoFit/>
          </a:bodyPr>
          <a:lstStyle/>
          <a:p>
            <a:r>
              <a:rPr lang="en-GB" sz="2800" dirty="0"/>
              <a:t>Wrap-around care is available through an external provider, POPS Adventure Camp at Rawmarsh. They offer safe and engaging childcare until 6:00 PM, including convenient collection from school via minibus. This service provides a fun, supervised environment for children after school, giving parents peace of mind and flexible care options.</a:t>
            </a:r>
          </a:p>
        </p:txBody>
      </p:sp>
      <p:pic>
        <p:nvPicPr>
          <p:cNvPr id="7" name="Picture 6">
            <a:extLst>
              <a:ext uri="{FF2B5EF4-FFF2-40B4-BE49-F238E27FC236}">
                <a16:creationId xmlns:a16="http://schemas.microsoft.com/office/drawing/2014/main" id="{84E584BB-52EE-DA71-AD89-FE86562CACFC}"/>
              </a:ext>
            </a:extLst>
          </p:cNvPr>
          <p:cNvPicPr>
            <a:picLocks noChangeAspect="1"/>
          </p:cNvPicPr>
          <p:nvPr/>
        </p:nvPicPr>
        <p:blipFill>
          <a:blip r:embed="rId3"/>
          <a:stretch>
            <a:fillRect/>
          </a:stretch>
        </p:blipFill>
        <p:spPr>
          <a:xfrm>
            <a:off x="9806765" y="176403"/>
            <a:ext cx="2143125" cy="2143125"/>
          </a:xfrm>
          <a:prstGeom prst="rect">
            <a:avLst/>
          </a:prstGeom>
        </p:spPr>
      </p:pic>
      <p:pic>
        <p:nvPicPr>
          <p:cNvPr id="8" name="Picture 7">
            <a:extLst>
              <a:ext uri="{FF2B5EF4-FFF2-40B4-BE49-F238E27FC236}">
                <a16:creationId xmlns:a16="http://schemas.microsoft.com/office/drawing/2014/main" id="{245203C8-6702-8C79-0BDF-9E85CFF5F965}"/>
              </a:ext>
            </a:extLst>
          </p:cNvPr>
          <p:cNvPicPr>
            <a:picLocks noChangeAspect="1"/>
          </p:cNvPicPr>
          <p:nvPr/>
        </p:nvPicPr>
        <p:blipFill>
          <a:blip r:embed="rId4"/>
          <a:stretch>
            <a:fillRect/>
          </a:stretch>
        </p:blipFill>
        <p:spPr>
          <a:xfrm>
            <a:off x="572493" y="4876386"/>
            <a:ext cx="2619375" cy="1743075"/>
          </a:xfrm>
          <a:prstGeom prst="rect">
            <a:avLst/>
          </a:prstGeom>
        </p:spPr>
      </p:pic>
      <p:pic>
        <p:nvPicPr>
          <p:cNvPr id="9" name="Picture 8">
            <a:extLst>
              <a:ext uri="{FF2B5EF4-FFF2-40B4-BE49-F238E27FC236}">
                <a16:creationId xmlns:a16="http://schemas.microsoft.com/office/drawing/2014/main" id="{4916B23A-98A1-74C7-0306-D4EEF185448A}"/>
              </a:ext>
            </a:extLst>
          </p:cNvPr>
          <p:cNvPicPr>
            <a:picLocks noChangeAspect="1"/>
          </p:cNvPicPr>
          <p:nvPr/>
        </p:nvPicPr>
        <p:blipFill>
          <a:blip r:embed="rId5"/>
          <a:stretch>
            <a:fillRect/>
          </a:stretch>
        </p:blipFill>
        <p:spPr>
          <a:xfrm>
            <a:off x="3831642" y="4846572"/>
            <a:ext cx="2793491" cy="1802702"/>
          </a:xfrm>
          <a:prstGeom prst="rect">
            <a:avLst/>
          </a:prstGeom>
        </p:spPr>
      </p:pic>
      <p:pic>
        <p:nvPicPr>
          <p:cNvPr id="10" name="Picture 9">
            <a:extLst>
              <a:ext uri="{FF2B5EF4-FFF2-40B4-BE49-F238E27FC236}">
                <a16:creationId xmlns:a16="http://schemas.microsoft.com/office/drawing/2014/main" id="{3CEA1FBB-77AA-F41F-2DED-764EF7E7387C}"/>
              </a:ext>
            </a:extLst>
          </p:cNvPr>
          <p:cNvPicPr>
            <a:picLocks noChangeAspect="1"/>
          </p:cNvPicPr>
          <p:nvPr/>
        </p:nvPicPr>
        <p:blipFill>
          <a:blip r:embed="rId6"/>
          <a:stretch>
            <a:fillRect/>
          </a:stretch>
        </p:blipFill>
        <p:spPr>
          <a:xfrm>
            <a:off x="7173554" y="4846572"/>
            <a:ext cx="2619375" cy="1743075"/>
          </a:xfrm>
          <a:prstGeom prst="rect">
            <a:avLst/>
          </a:prstGeom>
        </p:spPr>
      </p:pic>
    </p:spTree>
    <p:extLst>
      <p:ext uri="{BB962C8B-B14F-4D97-AF65-F5344CB8AC3E}">
        <p14:creationId xmlns:p14="http://schemas.microsoft.com/office/powerpoint/2010/main" val="277545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192</TotalTime>
  <Words>4760</Words>
  <Application>Microsoft Office PowerPoint</Application>
  <PresentationFormat>Widescreen</PresentationFormat>
  <Paragraphs>665</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Aptos</vt:lpstr>
      <vt:lpstr>Aptos Display</vt:lpstr>
      <vt:lpstr>Arial</vt:lpstr>
      <vt:lpstr>Times New Roman</vt:lpstr>
      <vt:lpstr>Wingdings</vt:lpstr>
      <vt:lpstr>Office Theme</vt:lpstr>
      <vt:lpstr>Brookfield Junior Academy </vt:lpstr>
      <vt:lpstr>Personal Development Overview</vt:lpstr>
      <vt:lpstr>Personal Development Overview</vt:lpstr>
      <vt:lpstr>Personal Development Overview</vt:lpstr>
      <vt:lpstr>PowerPoint Presentation</vt:lpstr>
      <vt:lpstr>PowerPoint Presentation</vt:lpstr>
      <vt:lpstr>PowerPoint Presentation</vt:lpstr>
      <vt:lpstr>Building Better Learners</vt:lpstr>
      <vt:lpstr>PowerPoint Presentation</vt:lpstr>
      <vt:lpstr>PowerPoint Presentation</vt:lpstr>
      <vt:lpstr>Pupil Voice &amp; Leadership   </vt:lpstr>
      <vt:lpstr>Pupil Voice &amp; Leadership   </vt:lpstr>
      <vt:lpstr>PowerPoint Presentation</vt:lpstr>
      <vt:lpstr>PREM AWARENESS</vt:lpstr>
      <vt:lpstr>Fundraising </vt:lpstr>
      <vt:lpstr>Personal Development Curriculum Overview</vt:lpstr>
      <vt:lpstr>Personal Development Specific Assemblies</vt:lpstr>
      <vt:lpstr>PowerPoint Presentation</vt:lpstr>
      <vt:lpstr>Celebration Assemblies  </vt:lpstr>
      <vt:lpstr>RSHE </vt:lpstr>
      <vt:lpstr>PowerPoint Presentation</vt:lpstr>
      <vt:lpstr> </vt:lpstr>
      <vt:lpstr> </vt:lpstr>
      <vt:lpstr>Careers and Education </vt:lpstr>
      <vt:lpstr>PowerPoint Presentation</vt:lpstr>
      <vt:lpstr>Aspiration Texts   </vt:lpstr>
      <vt:lpstr>Focus Individuals – Yorkshire  - Aspiration  </vt:lpstr>
      <vt:lpstr>Themed Days and Themed Weeks  </vt:lpstr>
      <vt:lpstr>  </vt:lpstr>
      <vt:lpstr>Memorable Experiences </vt:lpstr>
      <vt:lpstr>PowerPoint Presentation</vt:lpstr>
      <vt:lpstr>RUFC</vt:lpstr>
      <vt:lpstr>With Me in Mind </vt:lpstr>
      <vt:lpstr>Rotherham Drugs and Alcohol service </vt:lpstr>
      <vt:lpstr>Swinton Academy – our Feeder school </vt:lpstr>
      <vt:lpstr>Breakfast Club </vt:lpstr>
      <vt:lpstr>Breakfast Club </vt:lpstr>
      <vt:lpstr>After – School Clubs </vt:lpstr>
      <vt:lpstr>After – School Clubs </vt:lpstr>
      <vt:lpstr>Children's University </vt:lpstr>
      <vt:lpstr>After – School Clubs </vt:lpstr>
    </vt:vector>
  </TitlesOfParts>
  <Company>ACET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Louise MILLER</dc:creator>
  <cp:lastModifiedBy>Louise MILLER</cp:lastModifiedBy>
  <cp:revision>1</cp:revision>
  <cp:lastPrinted>2026-03-04T10:26:25Z</cp:lastPrinted>
  <dcterms:created xsi:type="dcterms:W3CDTF">2025-10-05T15:17:48Z</dcterms:created>
  <dcterms:modified xsi:type="dcterms:W3CDTF">2026-03-04T10:29:48Z</dcterms:modified>
</cp:coreProperties>
</file>